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8.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228" r:id="rId1"/>
  </p:sldMasterIdLst>
  <p:notesMasterIdLst>
    <p:notesMasterId r:id="rId28"/>
  </p:notesMasterIdLst>
  <p:handoutMasterIdLst>
    <p:handoutMasterId r:id="rId29"/>
  </p:handoutMasterIdLst>
  <p:sldIdLst>
    <p:sldId id="303" r:id="rId2"/>
    <p:sldId id="261" r:id="rId3"/>
    <p:sldId id="262" r:id="rId4"/>
    <p:sldId id="279" r:id="rId5"/>
    <p:sldId id="290" r:id="rId6"/>
    <p:sldId id="287" r:id="rId7"/>
    <p:sldId id="289" r:id="rId8"/>
    <p:sldId id="288" r:id="rId9"/>
    <p:sldId id="291" r:id="rId10"/>
    <p:sldId id="292" r:id="rId11"/>
    <p:sldId id="297" r:id="rId12"/>
    <p:sldId id="302" r:id="rId13"/>
    <p:sldId id="293" r:id="rId14"/>
    <p:sldId id="298" r:id="rId15"/>
    <p:sldId id="294" r:id="rId16"/>
    <p:sldId id="299" r:id="rId17"/>
    <p:sldId id="276" r:id="rId18"/>
    <p:sldId id="277" r:id="rId19"/>
    <p:sldId id="281" r:id="rId20"/>
    <p:sldId id="280" r:id="rId21"/>
    <p:sldId id="300" r:id="rId22"/>
    <p:sldId id="283" r:id="rId23"/>
    <p:sldId id="301" r:id="rId24"/>
    <p:sldId id="285" r:id="rId25"/>
    <p:sldId id="272" r:id="rId26"/>
    <p:sldId id="304"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19" autoAdjust="0"/>
    <p:restoredTop sz="94638" autoAdjust="0"/>
  </p:normalViewPr>
  <p:slideViewPr>
    <p:cSldViewPr snapToGrid="0">
      <p:cViewPr varScale="1">
        <p:scale>
          <a:sx n="124" d="100"/>
          <a:sy n="124" d="100"/>
        </p:scale>
        <p:origin x="126" y="660"/>
      </p:cViewPr>
      <p:guideLst/>
    </p:cSldViewPr>
  </p:slideViewPr>
  <p:notesTextViewPr>
    <p:cViewPr>
      <p:scale>
        <a:sx n="3" d="2"/>
        <a:sy n="3" d="2"/>
      </p:scale>
      <p:origin x="0" y="0"/>
    </p:cViewPr>
  </p:notesTextViewPr>
  <p:notesViewPr>
    <p:cSldViewPr snapToGrid="0">
      <p:cViewPr varScale="1">
        <p:scale>
          <a:sx n="118" d="100"/>
          <a:sy n="118" d="100"/>
        </p:scale>
        <p:origin x="5034"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E1ACF-DEFC-4C2B-A2D1-FD7AAD4AD86F}"/>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DDCF8FA-3BDC-4191-9158-B77BE2DBB80B}"/>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3D246ED-86BB-4579-8F92-7CCA62360AEB}" type="datetimeFigureOut">
              <a:rPr lang="en-US" smtClean="0"/>
              <a:t>2/3/2021</a:t>
            </a:fld>
            <a:endParaRPr lang="en-US" dirty="0"/>
          </a:p>
        </p:txBody>
      </p:sp>
      <p:sp>
        <p:nvSpPr>
          <p:cNvPr id="4" name="Footer Placeholder 3">
            <a:extLst>
              <a:ext uri="{FF2B5EF4-FFF2-40B4-BE49-F238E27FC236}">
                <a16:creationId xmlns:a16="http://schemas.microsoft.com/office/drawing/2014/main" id="{3AD30E76-5410-4F4F-B82B-DF921412EE87}"/>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CB2BB53-FBF4-46A9-B0F5-F26AE57956F6}"/>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A269FE7-E755-4068-8D6A-1A9711F051A1}" type="slidenum">
              <a:rPr lang="en-US" smtClean="0"/>
              <a:t>‹#›</a:t>
            </a:fld>
            <a:endParaRPr lang="en-US" dirty="0"/>
          </a:p>
        </p:txBody>
      </p:sp>
    </p:spTree>
    <p:extLst>
      <p:ext uri="{BB962C8B-B14F-4D97-AF65-F5344CB8AC3E}">
        <p14:creationId xmlns:p14="http://schemas.microsoft.com/office/powerpoint/2010/main" val="3677685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D93298A-076B-7F44-ADBB-3E5639586387}" type="datetimeFigureOut">
              <a:rPr lang="en-US" smtClean="0"/>
              <a:t>2/3/2021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E3B8159-D71F-7A4F-8115-C7651F27F244}" type="slidenum">
              <a:rPr lang="en-US" smtClean="0"/>
              <a:t>‹#›</a:t>
            </a:fld>
            <a:endParaRPr lang="en-US" dirty="0"/>
          </a:p>
        </p:txBody>
      </p:sp>
    </p:spTree>
    <p:extLst>
      <p:ext uri="{BB962C8B-B14F-4D97-AF65-F5344CB8AC3E}">
        <p14:creationId xmlns:p14="http://schemas.microsoft.com/office/powerpoint/2010/main" val="1564840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2</a:t>
            </a:fld>
            <a:endParaRPr lang="en-US" dirty="0"/>
          </a:p>
        </p:txBody>
      </p:sp>
    </p:spTree>
    <p:extLst>
      <p:ext uri="{BB962C8B-B14F-4D97-AF65-F5344CB8AC3E}">
        <p14:creationId xmlns:p14="http://schemas.microsoft.com/office/powerpoint/2010/main" val="394193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11</a:t>
            </a:fld>
            <a:endParaRPr lang="en-US" dirty="0"/>
          </a:p>
        </p:txBody>
      </p:sp>
    </p:spTree>
    <p:extLst>
      <p:ext uri="{BB962C8B-B14F-4D97-AF65-F5344CB8AC3E}">
        <p14:creationId xmlns:p14="http://schemas.microsoft.com/office/powerpoint/2010/main" val="3778331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13</a:t>
            </a:fld>
            <a:endParaRPr lang="en-US" dirty="0"/>
          </a:p>
        </p:txBody>
      </p:sp>
    </p:spTree>
    <p:extLst>
      <p:ext uri="{BB962C8B-B14F-4D97-AF65-F5344CB8AC3E}">
        <p14:creationId xmlns:p14="http://schemas.microsoft.com/office/powerpoint/2010/main" val="1389802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15</a:t>
            </a:fld>
            <a:endParaRPr lang="en-US" dirty="0"/>
          </a:p>
        </p:txBody>
      </p:sp>
    </p:spTree>
    <p:extLst>
      <p:ext uri="{BB962C8B-B14F-4D97-AF65-F5344CB8AC3E}">
        <p14:creationId xmlns:p14="http://schemas.microsoft.com/office/powerpoint/2010/main" val="4274207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17</a:t>
            </a:fld>
            <a:endParaRPr lang="en-US" dirty="0"/>
          </a:p>
        </p:txBody>
      </p:sp>
    </p:spTree>
    <p:extLst>
      <p:ext uri="{BB962C8B-B14F-4D97-AF65-F5344CB8AC3E}">
        <p14:creationId xmlns:p14="http://schemas.microsoft.com/office/powerpoint/2010/main" val="191486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18</a:t>
            </a:fld>
            <a:endParaRPr lang="en-US" dirty="0"/>
          </a:p>
        </p:txBody>
      </p:sp>
    </p:spTree>
    <p:extLst>
      <p:ext uri="{BB962C8B-B14F-4D97-AF65-F5344CB8AC3E}">
        <p14:creationId xmlns:p14="http://schemas.microsoft.com/office/powerpoint/2010/main" val="390993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19</a:t>
            </a:fld>
            <a:endParaRPr lang="en-US" dirty="0"/>
          </a:p>
        </p:txBody>
      </p:sp>
    </p:spTree>
    <p:extLst>
      <p:ext uri="{BB962C8B-B14F-4D97-AF65-F5344CB8AC3E}">
        <p14:creationId xmlns:p14="http://schemas.microsoft.com/office/powerpoint/2010/main" val="4167013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5"/>
          </p:nvPr>
        </p:nvSpPr>
        <p:spPr/>
        <p:txBody>
          <a:bodyPr/>
          <a:lstStyle/>
          <a:p>
            <a:fld id="{8E3B8159-D71F-7A4F-8115-C7651F27F244}" type="slidenum">
              <a:rPr lang="en-US" smtClean="0"/>
              <a:t>20</a:t>
            </a:fld>
            <a:endParaRPr lang="en-US" dirty="0"/>
          </a:p>
        </p:txBody>
      </p:sp>
    </p:spTree>
    <p:extLst>
      <p:ext uri="{BB962C8B-B14F-4D97-AF65-F5344CB8AC3E}">
        <p14:creationId xmlns:p14="http://schemas.microsoft.com/office/powerpoint/2010/main" val="2965105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22</a:t>
            </a:fld>
            <a:endParaRPr lang="en-US" dirty="0"/>
          </a:p>
        </p:txBody>
      </p:sp>
    </p:spTree>
    <p:extLst>
      <p:ext uri="{BB962C8B-B14F-4D97-AF65-F5344CB8AC3E}">
        <p14:creationId xmlns:p14="http://schemas.microsoft.com/office/powerpoint/2010/main" val="7598086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24</a:t>
            </a:fld>
            <a:endParaRPr lang="en-US" dirty="0"/>
          </a:p>
        </p:txBody>
      </p:sp>
    </p:spTree>
    <p:extLst>
      <p:ext uri="{BB962C8B-B14F-4D97-AF65-F5344CB8AC3E}">
        <p14:creationId xmlns:p14="http://schemas.microsoft.com/office/powerpoint/2010/main" val="585803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25</a:t>
            </a:fld>
            <a:endParaRPr lang="en-US" dirty="0"/>
          </a:p>
        </p:txBody>
      </p:sp>
    </p:spTree>
    <p:extLst>
      <p:ext uri="{BB962C8B-B14F-4D97-AF65-F5344CB8AC3E}">
        <p14:creationId xmlns:p14="http://schemas.microsoft.com/office/powerpoint/2010/main" val="2974178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3</a:t>
            </a:fld>
            <a:endParaRPr lang="en-US" dirty="0"/>
          </a:p>
        </p:txBody>
      </p:sp>
    </p:spTree>
    <p:extLst>
      <p:ext uri="{BB962C8B-B14F-4D97-AF65-F5344CB8AC3E}">
        <p14:creationId xmlns:p14="http://schemas.microsoft.com/office/powerpoint/2010/main" val="2152279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26</a:t>
            </a:fld>
            <a:endParaRPr lang="en-US" dirty="0"/>
          </a:p>
        </p:txBody>
      </p:sp>
    </p:spTree>
    <p:extLst>
      <p:ext uri="{BB962C8B-B14F-4D97-AF65-F5344CB8AC3E}">
        <p14:creationId xmlns:p14="http://schemas.microsoft.com/office/powerpoint/2010/main" val="2057036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4</a:t>
            </a:fld>
            <a:endParaRPr lang="en-US" dirty="0"/>
          </a:p>
        </p:txBody>
      </p:sp>
    </p:spTree>
    <p:extLst>
      <p:ext uri="{BB962C8B-B14F-4D97-AF65-F5344CB8AC3E}">
        <p14:creationId xmlns:p14="http://schemas.microsoft.com/office/powerpoint/2010/main" val="2917035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5</a:t>
            </a:fld>
            <a:endParaRPr lang="en-US" dirty="0"/>
          </a:p>
        </p:txBody>
      </p:sp>
    </p:spTree>
    <p:extLst>
      <p:ext uri="{BB962C8B-B14F-4D97-AF65-F5344CB8AC3E}">
        <p14:creationId xmlns:p14="http://schemas.microsoft.com/office/powerpoint/2010/main" val="3492200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6</a:t>
            </a:fld>
            <a:endParaRPr lang="en-US" dirty="0"/>
          </a:p>
        </p:txBody>
      </p:sp>
    </p:spTree>
    <p:extLst>
      <p:ext uri="{BB962C8B-B14F-4D97-AF65-F5344CB8AC3E}">
        <p14:creationId xmlns:p14="http://schemas.microsoft.com/office/powerpoint/2010/main" val="3362757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7</a:t>
            </a:fld>
            <a:endParaRPr lang="en-US" dirty="0"/>
          </a:p>
        </p:txBody>
      </p:sp>
    </p:spTree>
    <p:extLst>
      <p:ext uri="{BB962C8B-B14F-4D97-AF65-F5344CB8AC3E}">
        <p14:creationId xmlns:p14="http://schemas.microsoft.com/office/powerpoint/2010/main" val="2047696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8</a:t>
            </a:fld>
            <a:endParaRPr lang="en-US" dirty="0"/>
          </a:p>
        </p:txBody>
      </p:sp>
    </p:spTree>
    <p:extLst>
      <p:ext uri="{BB962C8B-B14F-4D97-AF65-F5344CB8AC3E}">
        <p14:creationId xmlns:p14="http://schemas.microsoft.com/office/powerpoint/2010/main" val="2427777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9</a:t>
            </a:fld>
            <a:endParaRPr lang="en-US" dirty="0"/>
          </a:p>
        </p:txBody>
      </p:sp>
    </p:spTree>
    <p:extLst>
      <p:ext uri="{BB962C8B-B14F-4D97-AF65-F5344CB8AC3E}">
        <p14:creationId xmlns:p14="http://schemas.microsoft.com/office/powerpoint/2010/main" val="3409383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B8159-D71F-7A4F-8115-C7651F27F244}" type="slidenum">
              <a:rPr lang="en-US" smtClean="0"/>
              <a:t>10</a:t>
            </a:fld>
            <a:endParaRPr lang="en-US" dirty="0"/>
          </a:p>
        </p:txBody>
      </p:sp>
    </p:spTree>
    <p:extLst>
      <p:ext uri="{BB962C8B-B14F-4D97-AF65-F5344CB8AC3E}">
        <p14:creationId xmlns:p14="http://schemas.microsoft.com/office/powerpoint/2010/main" val="3195613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21687A-E271-184A-B956-C6009B34B9E5}" type="datetime1">
              <a:rPr lang="en-US" smtClean="0"/>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EA33C-BD62-4E0C-848E-4A2C8F7B8643}" type="slidenum">
              <a:rPr lang="en-US" smtClean="0"/>
              <a:t>‹#›</a:t>
            </a:fld>
            <a:endParaRPr lang="en-US" dirty="0"/>
          </a:p>
        </p:txBody>
      </p:sp>
      <p:sp>
        <p:nvSpPr>
          <p:cNvPr id="7" name="TextBox 6">
            <a:extLst>
              <a:ext uri="{FF2B5EF4-FFF2-40B4-BE49-F238E27FC236}">
                <a16:creationId xmlns:a16="http://schemas.microsoft.com/office/drawing/2014/main" id="{DAF45083-5B05-431C-B856-ECDF21AC3E49}"/>
              </a:ext>
            </a:extLst>
          </p:cNvPr>
          <p:cNvSpPr txBox="1"/>
          <p:nvPr userDrawn="1"/>
        </p:nvSpPr>
        <p:spPr>
          <a:xfrm>
            <a:off x="838200" y="6091963"/>
            <a:ext cx="9144000" cy="276999"/>
          </a:xfrm>
          <a:prstGeom prst="rect">
            <a:avLst/>
          </a:prstGeom>
          <a:noFill/>
        </p:spPr>
        <p:txBody>
          <a:bodyPr wrap="square" rtlCol="0">
            <a:spAutoFit/>
          </a:bodyPr>
          <a:lstStyle/>
          <a:p>
            <a:r>
              <a:rPr lang="en-US" sz="1200" dirty="0">
                <a:solidFill>
                  <a:srgbClr val="0070C0"/>
                </a:solidFill>
              </a:rPr>
              <a:t>LACCD Office of Information Technology: Information Security Awareness Tactical Training – Personally Identifiable Information (PII)</a:t>
            </a:r>
            <a:endParaRPr lang="en-US" sz="1200" dirty="0"/>
          </a:p>
        </p:txBody>
      </p:sp>
    </p:spTree>
    <p:extLst>
      <p:ext uri="{BB962C8B-B14F-4D97-AF65-F5344CB8AC3E}">
        <p14:creationId xmlns:p14="http://schemas.microsoft.com/office/powerpoint/2010/main" val="3033647059"/>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FD2DD8-4AB8-6847-BFD3-49A20F17A026}" type="datetime1">
              <a:rPr lang="en-US" smtClean="0"/>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73399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196DDF-DE0A-7347-83ED-0AED09E4BDA9}" type="datetime1">
              <a:rPr lang="en-US" smtClean="0"/>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176508446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0070C0"/>
                </a:solidFill>
              </a:defRPr>
            </a:lvl1pPr>
          </a:lstStyle>
          <a:p>
            <a:r>
              <a:rPr lang="en-US" dirty="0"/>
              <a:t>Click to edit Master title style                   </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BFD089D-EBD5-2442-9FD1-73A09DB4B176}" type="datetime1">
              <a:rPr lang="en-US" smtClean="0"/>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EA33C-BD62-4E0C-848E-4A2C8F7B8643}" type="slidenum">
              <a:rPr lang="en-US" smtClean="0"/>
              <a:t>‹#›</a:t>
            </a:fld>
            <a:endParaRPr lang="en-US" dirty="0"/>
          </a:p>
        </p:txBody>
      </p:sp>
      <p:pic>
        <p:nvPicPr>
          <p:cNvPr id="8" name="Picture 7">
            <a:extLst>
              <a:ext uri="{FF2B5EF4-FFF2-40B4-BE49-F238E27FC236}">
                <a16:creationId xmlns:a16="http://schemas.microsoft.com/office/drawing/2014/main" id="{91211CD3-0BF3-4219-841B-BF47CF1542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0761" y="5573924"/>
            <a:ext cx="603039" cy="603039"/>
          </a:xfrm>
          <a:prstGeom prst="rect">
            <a:avLst/>
          </a:prstGeom>
        </p:spPr>
      </p:pic>
      <p:sp>
        <p:nvSpPr>
          <p:cNvPr id="9" name="TextBox 8">
            <a:extLst>
              <a:ext uri="{FF2B5EF4-FFF2-40B4-BE49-F238E27FC236}">
                <a16:creationId xmlns:a16="http://schemas.microsoft.com/office/drawing/2014/main" id="{6F83A0EF-67B2-48C9-BE0A-DC1AAD914154}"/>
              </a:ext>
            </a:extLst>
          </p:cNvPr>
          <p:cNvSpPr txBox="1"/>
          <p:nvPr userDrawn="1"/>
        </p:nvSpPr>
        <p:spPr>
          <a:xfrm>
            <a:off x="1489685" y="6249409"/>
            <a:ext cx="184731" cy="369332"/>
          </a:xfrm>
          <a:prstGeom prst="rect">
            <a:avLst/>
          </a:prstGeom>
          <a:noFill/>
        </p:spPr>
        <p:txBody>
          <a:bodyPr wrap="none" rtlCol="0">
            <a:spAutoFit/>
          </a:bodyPr>
          <a:lstStyle/>
          <a:p>
            <a:endParaRPr lang="en-US" dirty="0"/>
          </a:p>
        </p:txBody>
      </p:sp>
      <p:sp>
        <p:nvSpPr>
          <p:cNvPr id="10" name="TextBox 9">
            <a:extLst>
              <a:ext uri="{FF2B5EF4-FFF2-40B4-BE49-F238E27FC236}">
                <a16:creationId xmlns:a16="http://schemas.microsoft.com/office/drawing/2014/main" id="{8E8EE418-116E-40A6-BC75-40102488C416}"/>
              </a:ext>
            </a:extLst>
          </p:cNvPr>
          <p:cNvSpPr txBox="1"/>
          <p:nvPr userDrawn="1"/>
        </p:nvSpPr>
        <p:spPr>
          <a:xfrm>
            <a:off x="896232" y="6110126"/>
            <a:ext cx="7796745" cy="523220"/>
          </a:xfrm>
          <a:prstGeom prst="rect">
            <a:avLst/>
          </a:prstGeom>
          <a:noFill/>
        </p:spPr>
        <p:txBody>
          <a:bodyPr wrap="square" rtlCol="0">
            <a:spAutoFit/>
          </a:bodyPr>
          <a:lstStyle/>
          <a:p>
            <a:r>
              <a:rPr lang="en-US" sz="1000" dirty="0">
                <a:solidFill>
                  <a:srgbClr val="0070C0"/>
                </a:solidFill>
              </a:rPr>
              <a:t>LACCD Office of Information Technology: Information Security Awareness Tactical Training – Personally Identifiable Information (PII)</a:t>
            </a:r>
            <a:endParaRPr lang="en-US" sz="1000" dirty="0"/>
          </a:p>
          <a:p>
            <a:endParaRPr lang="en-US" dirty="0"/>
          </a:p>
        </p:txBody>
      </p:sp>
    </p:spTree>
    <p:extLst>
      <p:ext uri="{BB962C8B-B14F-4D97-AF65-F5344CB8AC3E}">
        <p14:creationId xmlns:p14="http://schemas.microsoft.com/office/powerpoint/2010/main" val="2112317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30DB94-54DA-E040-822C-28C3948340E7}" type="datetime1">
              <a:rPr lang="en-US" smtClean="0"/>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57040821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20CA17-37AB-1845-BFEE-CC4038D720CC}" type="datetime1">
              <a:rPr lang="en-US" smtClean="0"/>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137097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436BF3-6807-E44B-A3D3-FD5E23090D10}" type="datetime1">
              <a:rPr lang="en-US" smtClean="0"/>
              <a:t>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415366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D312D4-A561-7A44-B3E0-D7DF4DCA99A2}" type="datetime1">
              <a:rPr lang="en-US" smtClean="0"/>
              <a:t>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78220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EEB09-C9FB-BD42-AECB-115986C4DCCD}" type="datetime1">
              <a:rPr lang="en-US" smtClean="0"/>
              <a:t>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663955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334D2F-7217-C745-8FD2-9117D00B1D07}" type="datetime1">
              <a:rPr lang="en-US" smtClean="0"/>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307683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F3D06D9-D873-1C40-B594-75C70FA92EF4}" type="datetime1">
              <a:rPr lang="en-US" smtClean="0"/>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EA33C-BD62-4E0C-848E-4A2C8F7B8643}" type="slidenum">
              <a:rPr lang="en-US" smtClean="0"/>
              <a:t>‹#›</a:t>
            </a:fld>
            <a:endParaRPr lang="en-US" dirty="0"/>
          </a:p>
        </p:txBody>
      </p:sp>
    </p:spTree>
    <p:extLst>
      <p:ext uri="{BB962C8B-B14F-4D97-AF65-F5344CB8AC3E}">
        <p14:creationId xmlns:p14="http://schemas.microsoft.com/office/powerpoint/2010/main" val="422719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9D5B7-DB58-B84C-B309-B7420445014D}" type="datetime1">
              <a:rPr lang="en-US" smtClean="0"/>
              <a:t>2/3/2021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EA33C-BD62-4E0C-848E-4A2C8F7B8643}" type="slidenum">
              <a:rPr lang="en-US" smtClean="0"/>
              <a:t>‹#›</a:t>
            </a:fld>
            <a:endParaRPr lang="en-US" dirty="0"/>
          </a:p>
        </p:txBody>
      </p:sp>
    </p:spTree>
    <p:extLst>
      <p:ext uri="{BB962C8B-B14F-4D97-AF65-F5344CB8AC3E}">
        <p14:creationId xmlns:p14="http://schemas.microsoft.com/office/powerpoint/2010/main" val="1576360837"/>
      </p:ext>
    </p:extLst>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infosecrequests@laccd.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infosecrequests@laccd.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mailto:infosecincidents@laccd.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laccd.edu/Departments/InformationTechnology/InfoSec/Pages/default.asp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mailto:lucepw@laccd.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7A1F12-E673-43AF-8B6B-5A1B22C446C2}"/>
              </a:ext>
            </a:extLst>
          </p:cNvPr>
          <p:cNvSpPr>
            <a:spLocks noGrp="1"/>
          </p:cNvSpPr>
          <p:nvPr>
            <p:ph type="sldNum" sz="quarter" idx="12"/>
          </p:nvPr>
        </p:nvSpPr>
        <p:spPr/>
        <p:txBody>
          <a:bodyPr/>
          <a:lstStyle/>
          <a:p>
            <a:fld id="{1D1EA33C-BD62-4E0C-848E-4A2C8F7B8643}" type="slidenum">
              <a:rPr lang="en-US" smtClean="0"/>
              <a:t>1</a:t>
            </a:fld>
            <a:endParaRPr lang="en-US" dirty="0"/>
          </a:p>
        </p:txBody>
      </p:sp>
      <p:pic>
        <p:nvPicPr>
          <p:cNvPr id="9" name="Picture 8" descr="LACCD Logo&#10;">
            <a:extLst>
              <a:ext uri="{FF2B5EF4-FFF2-40B4-BE49-F238E27FC236}">
                <a16:creationId xmlns:a16="http://schemas.microsoft.com/office/drawing/2014/main" id="{42D6C903-0A51-46CB-9839-B3FC12AD90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6480" y="4730090"/>
            <a:ext cx="1079040" cy="1079040"/>
          </a:xfrm>
          <a:prstGeom prst="rect">
            <a:avLst/>
          </a:prstGeom>
        </p:spPr>
      </p:pic>
      <p:sp>
        <p:nvSpPr>
          <p:cNvPr id="8" name="Subtitle 7">
            <a:extLst>
              <a:ext uri="{FF2B5EF4-FFF2-40B4-BE49-F238E27FC236}">
                <a16:creationId xmlns:a16="http://schemas.microsoft.com/office/drawing/2014/main" id="{4056B309-7743-4843-948D-E99410C4FA4D}"/>
              </a:ext>
            </a:extLst>
          </p:cNvPr>
          <p:cNvSpPr>
            <a:spLocks noGrp="1"/>
          </p:cNvSpPr>
          <p:nvPr>
            <p:ph type="subTitle" idx="1"/>
          </p:nvPr>
        </p:nvSpPr>
        <p:spPr>
          <a:xfrm>
            <a:off x="1524000" y="3562116"/>
            <a:ext cx="9144000" cy="740943"/>
          </a:xfrm>
        </p:spPr>
        <p:txBody>
          <a:bodyPr>
            <a:normAutofit fontScale="92500" lnSpcReduction="20000"/>
          </a:bodyPr>
          <a:lstStyle/>
          <a:p>
            <a:r>
              <a:rPr lang="en-US" dirty="0"/>
              <a:t>Patrick Luce, LACCD CISO</a:t>
            </a:r>
          </a:p>
          <a:p>
            <a:r>
              <a:rPr lang="en-US" dirty="0"/>
              <a:t>Version 1.0 January 28, 2021</a:t>
            </a:r>
          </a:p>
          <a:p>
            <a:endParaRPr lang="en-US" dirty="0"/>
          </a:p>
        </p:txBody>
      </p:sp>
      <p:sp>
        <p:nvSpPr>
          <p:cNvPr id="7" name="Title 6">
            <a:extLst>
              <a:ext uri="{FF2B5EF4-FFF2-40B4-BE49-F238E27FC236}">
                <a16:creationId xmlns:a16="http://schemas.microsoft.com/office/drawing/2014/main" id="{8608BB38-7734-4A7E-8E34-B10037962C2B}"/>
              </a:ext>
            </a:extLst>
          </p:cNvPr>
          <p:cNvSpPr>
            <a:spLocks noGrp="1"/>
          </p:cNvSpPr>
          <p:nvPr>
            <p:ph type="ctrTitle"/>
          </p:nvPr>
        </p:nvSpPr>
        <p:spPr>
          <a:xfrm>
            <a:off x="1524000" y="1122363"/>
            <a:ext cx="9144000" cy="1935882"/>
          </a:xfrm>
        </p:spPr>
        <p:txBody>
          <a:bodyPr>
            <a:normAutofit/>
          </a:bodyPr>
          <a:lstStyle/>
          <a:p>
            <a:r>
              <a:rPr lang="en-US" sz="3200" dirty="0">
                <a:solidFill>
                  <a:srgbClr val="0070C0"/>
                </a:solidFill>
              </a:rPr>
              <a:t>Los Angeles Community College District</a:t>
            </a:r>
            <a:br>
              <a:rPr lang="en-US" sz="3200" dirty="0">
                <a:solidFill>
                  <a:srgbClr val="0070C0"/>
                </a:solidFill>
              </a:rPr>
            </a:br>
            <a:br>
              <a:rPr lang="en-US" sz="3200" dirty="0"/>
            </a:br>
            <a:r>
              <a:rPr lang="en-US" sz="3200" dirty="0">
                <a:solidFill>
                  <a:srgbClr val="0070C0"/>
                </a:solidFill>
              </a:rPr>
              <a:t>Information Security Awareness Tactical Training</a:t>
            </a:r>
            <a:br>
              <a:rPr lang="en-US" sz="3200" dirty="0">
                <a:solidFill>
                  <a:srgbClr val="0070C0"/>
                </a:solidFill>
              </a:rPr>
            </a:br>
            <a:r>
              <a:rPr lang="en-US" sz="3200" dirty="0">
                <a:solidFill>
                  <a:srgbClr val="0070C0"/>
                </a:solidFill>
              </a:rPr>
              <a:t>Personally Identifiable Information (PII)</a:t>
            </a:r>
            <a:endParaRPr lang="en-US" sz="3200" dirty="0"/>
          </a:p>
        </p:txBody>
      </p:sp>
    </p:spTree>
    <p:extLst>
      <p:ext uri="{BB962C8B-B14F-4D97-AF65-F5344CB8AC3E}">
        <p14:creationId xmlns:p14="http://schemas.microsoft.com/office/powerpoint/2010/main" val="1114818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California Civil Code Section 1798.80-1798.84 </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fontScale="85000" lnSpcReduction="10000"/>
          </a:bodyPr>
          <a:lstStyle/>
          <a:p>
            <a:r>
              <a:rPr lang="en-US" dirty="0"/>
              <a:t>Requires “Personal Information” of CA residents to be protected and be provided reasonable security.</a:t>
            </a:r>
          </a:p>
          <a:p>
            <a:r>
              <a:rPr lang="en-US" dirty="0"/>
              <a:t>“Personal Information” is individual’s first name or first initial with his or her last name in combination with one or more of the following data elements:</a:t>
            </a:r>
          </a:p>
          <a:p>
            <a:pPr lvl="1"/>
            <a:r>
              <a:rPr lang="en-US" dirty="0"/>
              <a:t>Social Security Number, Driver’s License number or California identification card number</a:t>
            </a:r>
          </a:p>
          <a:p>
            <a:pPr lvl="1"/>
            <a:r>
              <a:rPr lang="en-US" dirty="0"/>
              <a:t>Account number of credit or debit card with combination of security code, access code or password that would permit access to a financial account</a:t>
            </a:r>
          </a:p>
          <a:p>
            <a:pPr lvl="1"/>
            <a:r>
              <a:rPr lang="en-US" dirty="0"/>
              <a:t>Medical information – medical history or medical treatment information </a:t>
            </a:r>
          </a:p>
          <a:p>
            <a:pPr lvl="1"/>
            <a:r>
              <a:rPr lang="en-US" dirty="0"/>
              <a:t>Health insurance information</a:t>
            </a:r>
          </a:p>
          <a:p>
            <a:pPr lvl="1"/>
            <a:r>
              <a:rPr lang="en-US" dirty="0"/>
              <a:t>Username or email address that would in combination with a password or security question access to an on-line account.</a:t>
            </a:r>
          </a:p>
          <a:p>
            <a:pPr marL="0" indent="0">
              <a:buNone/>
            </a:pPr>
            <a:endParaRPr lang="en-US" dirty="0"/>
          </a:p>
          <a:p>
            <a:pPr lvl="1"/>
            <a:endParaRPr lang="en-US" dirty="0"/>
          </a:p>
          <a:p>
            <a:pPr marL="457200" lvl="1" indent="0">
              <a:buNone/>
            </a:pPr>
            <a:r>
              <a:rPr lang="en-US" dirty="0"/>
              <a:t> </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10</a:t>
            </a:fld>
            <a:endParaRPr lang="en-US" dirty="0"/>
          </a:p>
        </p:txBody>
      </p:sp>
    </p:spTree>
    <p:extLst>
      <p:ext uri="{BB962C8B-B14F-4D97-AF65-F5344CB8AC3E}">
        <p14:creationId xmlns:p14="http://schemas.microsoft.com/office/powerpoint/2010/main" val="142534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California Civil Code Section 1798.80-1798.84 (Continued)</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fontScale="92500" lnSpcReduction="20000"/>
          </a:bodyPr>
          <a:lstStyle/>
          <a:p>
            <a:r>
              <a:rPr lang="en-US" dirty="0"/>
              <a:t>Entity that owns, licenses or maintains unencrypted computer data must report breach in the security to the CA resident whose personal information reasonably believed to have been acquired by unauthorized person(s)</a:t>
            </a:r>
          </a:p>
          <a:p>
            <a:r>
              <a:rPr lang="en-US" dirty="0"/>
              <a:t>Provides data breach notice format required for disclosures</a:t>
            </a:r>
          </a:p>
          <a:p>
            <a:r>
              <a:rPr lang="en-US" dirty="0"/>
              <a:t>Requires reporting of data breach to Attorney General Office for public posting if data records of 500 CA residents or more are breached</a:t>
            </a:r>
          </a:p>
          <a:p>
            <a:r>
              <a:rPr lang="en-US" dirty="0"/>
              <a:t>Disclosures “shall be made in the most expedient time possible and without unreasonable delay”</a:t>
            </a:r>
          </a:p>
          <a:p>
            <a:endParaRPr lang="en-US" dirty="0"/>
          </a:p>
          <a:p>
            <a:pPr marL="0" indent="0">
              <a:buNone/>
            </a:pPr>
            <a:endParaRPr lang="en-US" dirty="0"/>
          </a:p>
          <a:p>
            <a:pPr lvl="1"/>
            <a:endParaRPr lang="en-US" dirty="0"/>
          </a:p>
          <a:p>
            <a:pPr marL="457200" lvl="1" indent="0">
              <a:buNone/>
            </a:pPr>
            <a:r>
              <a:rPr lang="en-US" dirty="0"/>
              <a:t> </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11</a:t>
            </a:fld>
            <a:endParaRPr lang="en-US" dirty="0"/>
          </a:p>
        </p:txBody>
      </p:sp>
    </p:spTree>
    <p:extLst>
      <p:ext uri="{BB962C8B-B14F-4D97-AF65-F5344CB8AC3E}">
        <p14:creationId xmlns:p14="http://schemas.microsoft.com/office/powerpoint/2010/main" val="3673433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FCD26-5D2B-4B5C-9425-05B86EA01DCC}"/>
              </a:ext>
            </a:extLst>
          </p:cNvPr>
          <p:cNvSpPr>
            <a:spLocks noGrp="1"/>
          </p:cNvSpPr>
          <p:nvPr>
            <p:ph type="title"/>
          </p:nvPr>
        </p:nvSpPr>
        <p:spPr/>
        <p:txBody>
          <a:bodyPr>
            <a:normAutofit/>
          </a:bodyPr>
          <a:lstStyle/>
          <a:p>
            <a:r>
              <a:rPr lang="en-US" sz="3200" dirty="0"/>
              <a:t>California Civil Code Section 1798.80-1798.84: Key Points</a:t>
            </a:r>
          </a:p>
        </p:txBody>
      </p:sp>
      <p:sp>
        <p:nvSpPr>
          <p:cNvPr id="3" name="Content Placeholder 2">
            <a:extLst>
              <a:ext uri="{FF2B5EF4-FFF2-40B4-BE49-F238E27FC236}">
                <a16:creationId xmlns:a16="http://schemas.microsoft.com/office/drawing/2014/main" id="{14AA213B-9984-4E84-8868-C0EFE8EA6789}"/>
              </a:ext>
            </a:extLst>
          </p:cNvPr>
          <p:cNvSpPr>
            <a:spLocks noGrp="1"/>
          </p:cNvSpPr>
          <p:nvPr>
            <p:ph idx="1"/>
          </p:nvPr>
        </p:nvSpPr>
        <p:spPr/>
        <p:txBody>
          <a:bodyPr/>
          <a:lstStyle/>
          <a:p>
            <a:pPr marL="0" indent="0">
              <a:buNone/>
            </a:pPr>
            <a:r>
              <a:rPr lang="en-US" dirty="0"/>
              <a:t>All breaches of PII for California residents require those residents be notified.</a:t>
            </a:r>
          </a:p>
          <a:p>
            <a:endParaRPr lang="en-US" dirty="0"/>
          </a:p>
          <a:p>
            <a:pPr marL="0" indent="0">
              <a:buNone/>
            </a:pPr>
            <a:r>
              <a:rPr lang="en-US" dirty="0"/>
              <a:t>All breaches of PII for 500 or more California residents become public information.</a:t>
            </a:r>
          </a:p>
          <a:p>
            <a:endParaRPr lang="en-US" dirty="0"/>
          </a:p>
          <a:p>
            <a:pPr marL="0" indent="0">
              <a:buNone/>
            </a:pPr>
            <a:r>
              <a:rPr lang="en-US" dirty="0"/>
              <a:t>All notifications shall be made in the most expedient time possible without unreasonable delay. </a:t>
            </a:r>
          </a:p>
          <a:p>
            <a:endParaRPr lang="en-US" dirty="0"/>
          </a:p>
        </p:txBody>
      </p:sp>
      <p:sp>
        <p:nvSpPr>
          <p:cNvPr id="4" name="Slide Number Placeholder 3">
            <a:extLst>
              <a:ext uri="{FF2B5EF4-FFF2-40B4-BE49-F238E27FC236}">
                <a16:creationId xmlns:a16="http://schemas.microsoft.com/office/drawing/2014/main" id="{9E2B8325-09AA-43BE-BC6A-4EE8CB34FF59}"/>
              </a:ext>
            </a:extLst>
          </p:cNvPr>
          <p:cNvSpPr>
            <a:spLocks noGrp="1"/>
          </p:cNvSpPr>
          <p:nvPr>
            <p:ph type="sldNum" sz="quarter" idx="12"/>
          </p:nvPr>
        </p:nvSpPr>
        <p:spPr/>
        <p:txBody>
          <a:bodyPr/>
          <a:lstStyle/>
          <a:p>
            <a:fld id="{1D1EA33C-BD62-4E0C-848E-4A2C8F7B8643}" type="slidenum">
              <a:rPr lang="en-US" smtClean="0"/>
              <a:t>12</a:t>
            </a:fld>
            <a:endParaRPr lang="en-US" dirty="0"/>
          </a:p>
        </p:txBody>
      </p:sp>
    </p:spTree>
    <p:extLst>
      <p:ext uri="{BB962C8B-B14F-4D97-AF65-F5344CB8AC3E}">
        <p14:creationId xmlns:p14="http://schemas.microsoft.com/office/powerpoint/2010/main" val="1138250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A note on encryption…</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fontScale="92500" lnSpcReduction="20000"/>
          </a:bodyPr>
          <a:lstStyle/>
          <a:p>
            <a:r>
              <a:rPr lang="en-US" dirty="0"/>
              <a:t>California breach notification laws provide some protection for encrypted PII if and only if that encryption meets specific technical criteria.</a:t>
            </a:r>
          </a:p>
          <a:p>
            <a:r>
              <a:rPr lang="en-US" dirty="0"/>
              <a:t>If PII is lost, such as on a stolen laptop, compliance with these encryption requirements would likely need to be reasonably proven </a:t>
            </a:r>
            <a:r>
              <a:rPr lang="en-US" u="sng" dirty="0"/>
              <a:t>after the PII is lost </a:t>
            </a:r>
            <a:r>
              <a:rPr lang="en-US" dirty="0"/>
              <a:t>to benefit from those protections. </a:t>
            </a:r>
          </a:p>
          <a:p>
            <a:r>
              <a:rPr lang="en-US" dirty="0"/>
              <a:t>In order to rely on these protections, the encryption should be verified by the Office of Information Technology </a:t>
            </a:r>
            <a:r>
              <a:rPr lang="en-US" u="sng" dirty="0"/>
              <a:t>before the PII is lost</a:t>
            </a:r>
            <a:r>
              <a:rPr lang="en-US" dirty="0"/>
              <a:t>. </a:t>
            </a:r>
          </a:p>
          <a:p>
            <a:endParaRPr lang="en-US" u="sng" dirty="0"/>
          </a:p>
          <a:p>
            <a:endParaRPr lang="en-US" dirty="0"/>
          </a:p>
          <a:p>
            <a:pPr marL="0" indent="0">
              <a:buNone/>
            </a:pPr>
            <a:endParaRPr lang="en-US" dirty="0"/>
          </a:p>
          <a:p>
            <a:pPr lvl="1"/>
            <a:endParaRPr lang="en-US" dirty="0"/>
          </a:p>
          <a:p>
            <a:pPr marL="457200" lvl="1" indent="0">
              <a:buNone/>
            </a:pPr>
            <a:r>
              <a:rPr lang="en-US" dirty="0"/>
              <a:t> </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13</a:t>
            </a:fld>
            <a:endParaRPr lang="en-US" dirty="0"/>
          </a:p>
        </p:txBody>
      </p:sp>
    </p:spTree>
    <p:extLst>
      <p:ext uri="{BB962C8B-B14F-4D97-AF65-F5344CB8AC3E}">
        <p14:creationId xmlns:p14="http://schemas.microsoft.com/office/powerpoint/2010/main" val="4088120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00C722-E709-4C95-9A39-EA9EF69B17D8}"/>
              </a:ext>
            </a:extLst>
          </p:cNvPr>
          <p:cNvSpPr>
            <a:spLocks noGrp="1"/>
          </p:cNvSpPr>
          <p:nvPr>
            <p:ph type="ctrTitle"/>
          </p:nvPr>
        </p:nvSpPr>
        <p:spPr/>
        <p:txBody>
          <a:bodyPr>
            <a:normAutofit/>
          </a:bodyPr>
          <a:lstStyle/>
          <a:p>
            <a:r>
              <a:rPr lang="en-US" sz="3600" dirty="0">
                <a:solidFill>
                  <a:srgbClr val="0070C0"/>
                </a:solidFill>
              </a:rPr>
              <a:t>Who is responsible for protecting PII?</a:t>
            </a:r>
            <a:br>
              <a:rPr lang="en-US" dirty="0">
                <a:solidFill>
                  <a:srgbClr val="0070C0"/>
                </a:solidFill>
              </a:rPr>
            </a:br>
            <a:endParaRPr lang="en-US" dirty="0"/>
          </a:p>
        </p:txBody>
      </p:sp>
      <p:sp>
        <p:nvSpPr>
          <p:cNvPr id="6" name="Subtitle 5">
            <a:extLst>
              <a:ext uri="{FF2B5EF4-FFF2-40B4-BE49-F238E27FC236}">
                <a16:creationId xmlns:a16="http://schemas.microsoft.com/office/drawing/2014/main" id="{8464C36D-7114-4DC3-88D7-9126E9A21F60}"/>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7B698534-8B6D-41E5-BA06-FC22192722AB}"/>
              </a:ext>
            </a:extLst>
          </p:cNvPr>
          <p:cNvSpPr>
            <a:spLocks noGrp="1"/>
          </p:cNvSpPr>
          <p:nvPr>
            <p:ph type="sldNum" sz="quarter" idx="12"/>
          </p:nvPr>
        </p:nvSpPr>
        <p:spPr/>
        <p:txBody>
          <a:bodyPr/>
          <a:lstStyle/>
          <a:p>
            <a:fld id="{1D1EA33C-BD62-4E0C-848E-4A2C8F7B8643}" type="slidenum">
              <a:rPr lang="en-US" smtClean="0"/>
              <a:t>14</a:t>
            </a:fld>
            <a:endParaRPr lang="en-US" dirty="0"/>
          </a:p>
        </p:txBody>
      </p:sp>
    </p:spTree>
    <p:extLst>
      <p:ext uri="{BB962C8B-B14F-4D97-AF65-F5344CB8AC3E}">
        <p14:creationId xmlns:p14="http://schemas.microsoft.com/office/powerpoint/2010/main" val="969967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LACCD Administrative Regulation B-27 Append</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fontScale="32500" lnSpcReduction="20000"/>
          </a:bodyPr>
          <a:lstStyle/>
          <a:p>
            <a:r>
              <a:rPr lang="en-US" sz="5100" u="sng" dirty="0"/>
              <a:t>Data Owners:</a:t>
            </a:r>
            <a:r>
              <a:rPr lang="en-US" sz="5100" dirty="0"/>
              <a:t>  “Serve as custodians of records for the data record content inputted in the information systems within their area of responsibility. An example of this would be that the Payroll Manager is deemed to be the “custodian of records” for Human Resource payroll records in the electronic payroll system.“</a:t>
            </a:r>
          </a:p>
          <a:p>
            <a:r>
              <a:rPr lang="en-US" sz="5100" u="sng" dirty="0"/>
              <a:t>Information Systems Custodians</a:t>
            </a:r>
            <a:r>
              <a:rPr lang="en-US" sz="5100" dirty="0"/>
              <a:t>: are those individuals in the IT department who protect the data systems from unauthorized access, alteration, penetration or destruction by providing and administering system controls, monitoring  the systems and verifying they operate as planned. </a:t>
            </a:r>
          </a:p>
          <a:p>
            <a:r>
              <a:rPr lang="en-US" sz="5100" u="sng" dirty="0"/>
              <a:t>System Users: </a:t>
            </a:r>
            <a:r>
              <a:rPr lang="en-US" sz="5100" dirty="0"/>
              <a:t>individuals granted appropriate access to the information systems of the District to input, display and transact data records as part of their daily and routine job responsibilities or functions.</a:t>
            </a:r>
          </a:p>
          <a:p>
            <a:endParaRPr lang="en-US" sz="5100" dirty="0"/>
          </a:p>
          <a:p>
            <a:endParaRPr lang="en-US" dirty="0"/>
          </a:p>
          <a:p>
            <a:pPr marL="0" indent="0" algn="ctr">
              <a:buNone/>
            </a:pPr>
            <a:r>
              <a:rPr lang="en-US" sz="7000" b="1" dirty="0"/>
              <a:t>EVERYONE IS RESPONSIBLE FOR KEEPING PII SECURE.</a:t>
            </a:r>
          </a:p>
          <a:p>
            <a:endParaRPr lang="en-US" u="sng" dirty="0"/>
          </a:p>
          <a:p>
            <a:endParaRPr lang="en-US" dirty="0"/>
          </a:p>
          <a:p>
            <a:pPr marL="0" indent="0">
              <a:buNone/>
            </a:pPr>
            <a:endParaRPr lang="en-US" dirty="0"/>
          </a:p>
          <a:p>
            <a:pPr lvl="1"/>
            <a:endParaRPr lang="en-US" dirty="0"/>
          </a:p>
          <a:p>
            <a:pPr marL="457200" lvl="1" indent="0">
              <a:buNone/>
            </a:pPr>
            <a:r>
              <a:rPr lang="en-US" dirty="0"/>
              <a:t> </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15</a:t>
            </a:fld>
            <a:endParaRPr lang="en-US" dirty="0"/>
          </a:p>
        </p:txBody>
      </p:sp>
    </p:spTree>
    <p:extLst>
      <p:ext uri="{BB962C8B-B14F-4D97-AF65-F5344CB8AC3E}">
        <p14:creationId xmlns:p14="http://schemas.microsoft.com/office/powerpoint/2010/main" val="233350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85F514-3C18-4B8A-9117-7D6CFD68D977}"/>
              </a:ext>
            </a:extLst>
          </p:cNvPr>
          <p:cNvSpPr>
            <a:spLocks noGrp="1"/>
          </p:cNvSpPr>
          <p:nvPr>
            <p:ph type="ctrTitle"/>
          </p:nvPr>
        </p:nvSpPr>
        <p:spPr/>
        <p:txBody>
          <a:bodyPr>
            <a:normAutofit/>
          </a:bodyPr>
          <a:lstStyle/>
          <a:p>
            <a:r>
              <a:rPr lang="en-US" sz="3600" dirty="0">
                <a:solidFill>
                  <a:srgbClr val="0070C0"/>
                </a:solidFill>
              </a:rPr>
              <a:t>What can I do to better protect PII? </a:t>
            </a:r>
            <a:br>
              <a:rPr lang="en-US" dirty="0">
                <a:solidFill>
                  <a:srgbClr val="0070C0"/>
                </a:solidFill>
              </a:rPr>
            </a:br>
            <a:endParaRPr lang="en-US" dirty="0"/>
          </a:p>
        </p:txBody>
      </p:sp>
      <p:sp>
        <p:nvSpPr>
          <p:cNvPr id="6" name="Subtitle 5">
            <a:extLst>
              <a:ext uri="{FF2B5EF4-FFF2-40B4-BE49-F238E27FC236}">
                <a16:creationId xmlns:a16="http://schemas.microsoft.com/office/drawing/2014/main" id="{4E8D06B4-6306-4A09-B349-CB1FD717BB34}"/>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D6671B43-8C75-4A82-BB61-DFBE6F4C64B1}"/>
              </a:ext>
            </a:extLst>
          </p:cNvPr>
          <p:cNvSpPr>
            <a:spLocks noGrp="1"/>
          </p:cNvSpPr>
          <p:nvPr>
            <p:ph type="sldNum" sz="quarter" idx="12"/>
          </p:nvPr>
        </p:nvSpPr>
        <p:spPr/>
        <p:txBody>
          <a:bodyPr/>
          <a:lstStyle/>
          <a:p>
            <a:fld id="{1D1EA33C-BD62-4E0C-848E-4A2C8F7B8643}" type="slidenum">
              <a:rPr lang="en-US" smtClean="0"/>
              <a:t>16</a:t>
            </a:fld>
            <a:endParaRPr lang="en-US" dirty="0"/>
          </a:p>
        </p:txBody>
      </p:sp>
    </p:spTree>
    <p:extLst>
      <p:ext uri="{BB962C8B-B14F-4D97-AF65-F5344CB8AC3E}">
        <p14:creationId xmlns:p14="http://schemas.microsoft.com/office/powerpoint/2010/main" val="2514818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Focus first on the most sensitive data elements:</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pPr marL="0" indent="0">
              <a:buNone/>
            </a:pPr>
            <a:r>
              <a:rPr lang="en-US" dirty="0"/>
              <a:t>An individual’s “first name or first initial and last name in combination with any one or more of the following data elements:”</a:t>
            </a:r>
          </a:p>
          <a:p>
            <a:pPr marL="0" indent="0">
              <a:buNone/>
            </a:pPr>
            <a:endParaRPr lang="en-US" dirty="0"/>
          </a:p>
          <a:p>
            <a:pPr lvl="1"/>
            <a:r>
              <a:rPr lang="en-US" b="1" dirty="0">
                <a:solidFill>
                  <a:srgbClr val="FF0000"/>
                </a:solidFill>
              </a:rPr>
              <a:t>Social Security Number (SSN)</a:t>
            </a:r>
          </a:p>
          <a:p>
            <a:pPr lvl="1"/>
            <a:r>
              <a:rPr lang="en-US" b="1" dirty="0">
                <a:solidFill>
                  <a:srgbClr val="FF0000"/>
                </a:solidFill>
              </a:rPr>
              <a:t>Driver’s License Number</a:t>
            </a:r>
            <a:r>
              <a:rPr lang="en-US" dirty="0"/>
              <a:t>, State-issued ID Card Number, Tax ID Number, Military Number, Passport Number</a:t>
            </a:r>
          </a:p>
          <a:p>
            <a:pPr lvl="1"/>
            <a:r>
              <a:rPr lang="en-US" b="1" dirty="0">
                <a:solidFill>
                  <a:srgbClr val="FF0000"/>
                </a:solidFill>
              </a:rPr>
              <a:t>Financial Account Number, </a:t>
            </a:r>
            <a:r>
              <a:rPr lang="en-US" dirty="0"/>
              <a:t>credit-card number, or debit card number</a:t>
            </a:r>
          </a:p>
          <a:p>
            <a:pPr lvl="2"/>
            <a:r>
              <a:rPr lang="en-US" dirty="0"/>
              <a:t>In combination with required security code, access code or password</a:t>
            </a:r>
          </a:p>
          <a:p>
            <a:pPr lvl="1"/>
            <a:r>
              <a:rPr lang="en-US" b="1" dirty="0">
                <a:solidFill>
                  <a:srgbClr val="FF0000"/>
                </a:solidFill>
              </a:rPr>
              <a:t>Medical Information/ Health Insurance Information </a:t>
            </a:r>
          </a:p>
          <a:p>
            <a:pPr lvl="1"/>
            <a:r>
              <a:rPr lang="en-US" b="1" dirty="0">
                <a:solidFill>
                  <a:srgbClr val="FF0000"/>
                </a:solidFill>
              </a:rPr>
              <a:t>A username or email address, in combination with the password </a:t>
            </a:r>
            <a:r>
              <a:rPr lang="en-US" dirty="0"/>
              <a:t>and/or security question that would allow online access to an account</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17</a:t>
            </a:fld>
            <a:endParaRPr lang="en-US" dirty="0"/>
          </a:p>
        </p:txBody>
      </p:sp>
    </p:spTree>
    <p:extLst>
      <p:ext uri="{BB962C8B-B14F-4D97-AF65-F5344CB8AC3E}">
        <p14:creationId xmlns:p14="http://schemas.microsoft.com/office/powerpoint/2010/main" val="1732337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Assure the PII is essential to District business</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If a data source contains PII, whether it is a database, electronic document or piece of paper, assure that PII data source is required in that data source for LACCD business use and/or it is absolutely required for retention by LACCD policy. This includes all </a:t>
            </a:r>
            <a:r>
              <a:rPr lang="en-US" b="1" dirty="0"/>
              <a:t>COPIES</a:t>
            </a:r>
            <a:r>
              <a:rPr lang="en-US" dirty="0"/>
              <a:t> of PII.</a:t>
            </a:r>
          </a:p>
          <a:p>
            <a:endParaRPr lang="en-US" dirty="0"/>
          </a:p>
          <a:p>
            <a:pPr marL="0" indent="0">
              <a:buNone/>
            </a:pPr>
            <a:endParaRPr lang="en-US" dirty="0"/>
          </a:p>
          <a:p>
            <a:r>
              <a:rPr lang="en-US" sz="4400" dirty="0"/>
              <a:t>The best way to protect PII is not to have unnecessary copies of PII in the first place.</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18</a:t>
            </a:fld>
            <a:endParaRPr lang="en-US" dirty="0"/>
          </a:p>
        </p:txBody>
      </p:sp>
    </p:spTree>
    <p:extLst>
      <p:ext uri="{BB962C8B-B14F-4D97-AF65-F5344CB8AC3E}">
        <p14:creationId xmlns:p14="http://schemas.microsoft.com/office/powerpoint/2010/main" val="223057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If you find a copy of PII that you believe is essential, VERIFY. </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Consult with your immediate supervisor if you believe the copy of PII is essential to retain for District business/retention purposes.</a:t>
            </a:r>
          </a:p>
          <a:p>
            <a:pPr lvl="1"/>
            <a:r>
              <a:rPr lang="en-US" dirty="0"/>
              <a:t>LACCD Board Rule 7706-7709 </a:t>
            </a:r>
          </a:p>
          <a:p>
            <a:pPr lvl="1"/>
            <a:r>
              <a:rPr lang="en-US" dirty="0"/>
              <a:t>Administrative Regulation B-27 Append</a:t>
            </a:r>
          </a:p>
          <a:p>
            <a:pPr lvl="1"/>
            <a:r>
              <a:rPr lang="en-US" dirty="0"/>
              <a:t>Administrative Regulation B-28</a:t>
            </a:r>
          </a:p>
          <a:p>
            <a:r>
              <a:rPr lang="en-US" dirty="0"/>
              <a:t>If your supervisor concurs the copy of PII is essential/required, assure it is stored in a location that has been reviewed by the Information Security team for appropriate protection, including verifiable encryption where applicable. If you aren’t sure if it has been reviewed, ask. </a:t>
            </a:r>
          </a:p>
          <a:p>
            <a:pPr lvl="1"/>
            <a:r>
              <a:rPr lang="en-US" dirty="0"/>
              <a:t>Email: </a:t>
            </a:r>
            <a:r>
              <a:rPr lang="en-US" dirty="0">
                <a:hlinkClick r:id="rId3"/>
              </a:rPr>
              <a:t>infosecrequests@laccd.edu</a:t>
            </a:r>
            <a:r>
              <a:rPr lang="en-US" dirty="0"/>
              <a:t>  </a:t>
            </a:r>
          </a:p>
          <a:p>
            <a:endParaRPr lang="en-US"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19</a:t>
            </a:fld>
            <a:endParaRPr lang="en-US" dirty="0"/>
          </a:p>
        </p:txBody>
      </p:sp>
    </p:spTree>
    <p:extLst>
      <p:ext uri="{BB962C8B-B14F-4D97-AF65-F5344CB8AC3E}">
        <p14:creationId xmlns:p14="http://schemas.microsoft.com/office/powerpoint/2010/main" val="3327335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solidFill>
                  <a:srgbClr val="0070C0"/>
                </a:solidFill>
              </a:rPr>
              <a:t>Training Goal</a:t>
            </a: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470991"/>
            <a:ext cx="10515600" cy="4705972"/>
          </a:xfrm>
        </p:spPr>
        <p:txBody>
          <a:bodyPr>
            <a:normAutofit/>
          </a:bodyPr>
          <a:lstStyle/>
          <a:p>
            <a:pPr marL="0" indent="0">
              <a:buNone/>
            </a:pPr>
            <a:endParaRPr lang="en-US" dirty="0"/>
          </a:p>
          <a:p>
            <a:pPr marL="0" indent="0">
              <a:buNone/>
            </a:pPr>
            <a:r>
              <a:rPr lang="en-US" dirty="0"/>
              <a:t>The primary purpose of this training session is to provide LACCD personnel who have access to large volumes of Personally Identifiable Information (PII) with general guidance to identify and handle PII in a manner that protects the privacy of our students and employees. </a:t>
            </a:r>
          </a:p>
          <a:p>
            <a:pPr marL="0" indent="0">
              <a:buNone/>
            </a:pPr>
            <a:endParaRPr lang="en-US" dirty="0"/>
          </a:p>
          <a:p>
            <a:pPr marL="0" indent="0">
              <a:buNone/>
            </a:pPr>
            <a:endParaRPr lang="en-US" dirty="0"/>
          </a:p>
          <a:p>
            <a:pPr marL="0" indent="0">
              <a:buNone/>
            </a:pPr>
            <a:endParaRPr lang="en-US" dirty="0"/>
          </a:p>
          <a:p>
            <a:endParaRPr lang="en-US" dirty="0"/>
          </a:p>
          <a:p>
            <a:pPr marL="514350" indent="-514350">
              <a:buFont typeface="+mj-lt"/>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3C3FD9BA-41D2-E049-8BC1-6542B7D5EC8D}"/>
              </a:ext>
            </a:extLst>
          </p:cNvPr>
          <p:cNvSpPr>
            <a:spLocks noGrp="1"/>
          </p:cNvSpPr>
          <p:nvPr>
            <p:ph type="sldNum" sz="quarter" idx="12"/>
          </p:nvPr>
        </p:nvSpPr>
        <p:spPr/>
        <p:txBody>
          <a:bodyPr/>
          <a:lstStyle/>
          <a:p>
            <a:fld id="{1D1EA33C-BD62-4E0C-848E-4A2C8F7B8643}" type="slidenum">
              <a:rPr lang="en-US" smtClean="0"/>
              <a:t>2</a:t>
            </a:fld>
            <a:endParaRPr lang="en-US" dirty="0"/>
          </a:p>
        </p:txBody>
      </p:sp>
    </p:spTree>
    <p:extLst>
      <p:ext uri="{BB962C8B-B14F-4D97-AF65-F5344CB8AC3E}">
        <p14:creationId xmlns:p14="http://schemas.microsoft.com/office/powerpoint/2010/main" val="2870250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If you find a copy of PII that is no longer essential, delete it securely as soon as it is no longer needed.</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If PII is on a piece of paper or removable media (CD/tape, etc.), shred the paper/media securely.</a:t>
            </a:r>
          </a:p>
          <a:p>
            <a:r>
              <a:rPr lang="en-US" dirty="0"/>
              <a:t>If the PII is in an email that is no longer necessary, delete the email, then delete it from the deleted items folder.</a:t>
            </a:r>
          </a:p>
          <a:p>
            <a:r>
              <a:rPr lang="en-US" dirty="0"/>
              <a:t>If the PII is on an online shared drive, a computer or laptop, a mobile device or removable USB drive, consult with the Information Security Team for guidance to delete it securely.</a:t>
            </a:r>
          </a:p>
          <a:p>
            <a:pPr lvl="1"/>
            <a:r>
              <a:rPr lang="en-US" dirty="0"/>
              <a:t>Email: </a:t>
            </a:r>
            <a:r>
              <a:rPr lang="en-US" dirty="0">
                <a:hlinkClick r:id="rId3"/>
              </a:rPr>
              <a:t>infosecrequests@laccd.edu</a:t>
            </a:r>
            <a:r>
              <a:rPr lang="en-US" dirty="0"/>
              <a:t>  </a:t>
            </a:r>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20</a:t>
            </a:fld>
            <a:endParaRPr lang="en-US" dirty="0"/>
          </a:p>
        </p:txBody>
      </p:sp>
    </p:spTree>
    <p:extLst>
      <p:ext uri="{BB962C8B-B14F-4D97-AF65-F5344CB8AC3E}">
        <p14:creationId xmlns:p14="http://schemas.microsoft.com/office/powerpoint/2010/main" val="284698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4FC20E-4ABA-41FD-B3CE-41F424C1CBFF}"/>
              </a:ext>
            </a:extLst>
          </p:cNvPr>
          <p:cNvSpPr>
            <a:spLocks noGrp="1"/>
          </p:cNvSpPr>
          <p:nvPr>
            <p:ph type="ctrTitle"/>
          </p:nvPr>
        </p:nvSpPr>
        <p:spPr/>
        <p:txBody>
          <a:bodyPr>
            <a:normAutofit/>
          </a:bodyPr>
          <a:lstStyle/>
          <a:p>
            <a:r>
              <a:rPr lang="en-US" sz="3600" dirty="0">
                <a:solidFill>
                  <a:srgbClr val="0070C0"/>
                </a:solidFill>
              </a:rPr>
              <a:t>What do I do if something goes wrong?</a:t>
            </a:r>
            <a:br>
              <a:rPr lang="en-US" dirty="0">
                <a:solidFill>
                  <a:srgbClr val="0070C0"/>
                </a:solidFill>
              </a:rPr>
            </a:br>
            <a:endParaRPr lang="en-US" dirty="0"/>
          </a:p>
        </p:txBody>
      </p:sp>
      <p:sp>
        <p:nvSpPr>
          <p:cNvPr id="6" name="Subtitle 5">
            <a:extLst>
              <a:ext uri="{FF2B5EF4-FFF2-40B4-BE49-F238E27FC236}">
                <a16:creationId xmlns:a16="http://schemas.microsoft.com/office/drawing/2014/main" id="{0A79FFE1-5D88-4E25-92D8-DF390BC5EECD}"/>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83B80649-AB32-4B56-9DBC-C575500D6E67}"/>
              </a:ext>
            </a:extLst>
          </p:cNvPr>
          <p:cNvSpPr>
            <a:spLocks noGrp="1"/>
          </p:cNvSpPr>
          <p:nvPr>
            <p:ph type="sldNum" sz="quarter" idx="12"/>
          </p:nvPr>
        </p:nvSpPr>
        <p:spPr/>
        <p:txBody>
          <a:bodyPr/>
          <a:lstStyle/>
          <a:p>
            <a:fld id="{1D1EA33C-BD62-4E0C-848E-4A2C8F7B8643}" type="slidenum">
              <a:rPr lang="en-US" smtClean="0"/>
              <a:t>21</a:t>
            </a:fld>
            <a:endParaRPr lang="en-US" dirty="0"/>
          </a:p>
        </p:txBody>
      </p:sp>
    </p:spTree>
    <p:extLst>
      <p:ext uri="{BB962C8B-B14F-4D97-AF65-F5344CB8AC3E}">
        <p14:creationId xmlns:p14="http://schemas.microsoft.com/office/powerpoint/2010/main" val="32269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If you suspect that PII in your care has been lost, compromised, or negatively impacted in any way…</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lnSpcReduction="10000"/>
          </a:bodyPr>
          <a:lstStyle/>
          <a:p>
            <a:r>
              <a:rPr lang="en-US" dirty="0"/>
              <a:t>Immediately notify the IT Information Security team via email at </a:t>
            </a:r>
            <a:r>
              <a:rPr lang="en-US" dirty="0">
                <a:hlinkClick r:id="rId3"/>
              </a:rPr>
              <a:t>infosecincidents@laccd.edu</a:t>
            </a:r>
            <a:r>
              <a:rPr lang="en-US" dirty="0"/>
              <a:t>. This email is monitored 24 hours per day, 7 days per week.</a:t>
            </a:r>
          </a:p>
          <a:p>
            <a:pPr lvl="1"/>
            <a:r>
              <a:rPr lang="en-US" dirty="0"/>
              <a:t>In the report, provide your name, position, phone number, and email address. Also provide a brief description of the suspected incident, including the personnel and systems and data that are potentially affected. </a:t>
            </a:r>
          </a:p>
          <a:p>
            <a:r>
              <a:rPr lang="en-US" dirty="0"/>
              <a:t>If the PII is on a computer under your control, disconnect the computer from the local wired or wireless network if feasible, but do not otherwise alter the computer in any way without guidance from the Information Security team. </a:t>
            </a:r>
          </a:p>
          <a:p>
            <a:r>
              <a:rPr lang="en-US" dirty="0"/>
              <a:t>For additional guidance, visit </a:t>
            </a:r>
          </a:p>
          <a:p>
            <a:pPr lvl="1"/>
            <a:r>
              <a:rPr lang="en-US" sz="1800" dirty="0">
                <a:hlinkClick r:id="rId4"/>
              </a:rPr>
              <a:t>http://www.laccd.edu/Departments/InformationTechnology/InfoSec/Pages/default.aspx</a:t>
            </a:r>
            <a:endParaRPr lang="en-US" sz="1800"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22</a:t>
            </a:fld>
            <a:endParaRPr lang="en-US" dirty="0"/>
          </a:p>
        </p:txBody>
      </p:sp>
    </p:spTree>
    <p:extLst>
      <p:ext uri="{BB962C8B-B14F-4D97-AF65-F5344CB8AC3E}">
        <p14:creationId xmlns:p14="http://schemas.microsoft.com/office/powerpoint/2010/main" val="4165504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E1C7F97-BF36-49F5-A80F-ED9EC162C3F4}"/>
              </a:ext>
            </a:extLst>
          </p:cNvPr>
          <p:cNvSpPr>
            <a:spLocks noGrp="1"/>
          </p:cNvSpPr>
          <p:nvPr>
            <p:ph type="ctrTitle"/>
          </p:nvPr>
        </p:nvSpPr>
        <p:spPr/>
        <p:txBody>
          <a:bodyPr>
            <a:normAutofit/>
          </a:bodyPr>
          <a:lstStyle/>
          <a:p>
            <a:r>
              <a:rPr lang="en-US" sz="2800" dirty="0">
                <a:solidFill>
                  <a:srgbClr val="0070C0"/>
                </a:solidFill>
              </a:rPr>
              <a:t>What is the District doing in the future to better protect PII?</a:t>
            </a:r>
            <a:br>
              <a:rPr lang="en-US" dirty="0">
                <a:solidFill>
                  <a:srgbClr val="0070C0"/>
                </a:solidFill>
              </a:rPr>
            </a:br>
            <a:endParaRPr lang="en-US" dirty="0"/>
          </a:p>
        </p:txBody>
      </p:sp>
      <p:sp>
        <p:nvSpPr>
          <p:cNvPr id="6" name="Subtitle 5">
            <a:extLst>
              <a:ext uri="{FF2B5EF4-FFF2-40B4-BE49-F238E27FC236}">
                <a16:creationId xmlns:a16="http://schemas.microsoft.com/office/drawing/2014/main" id="{0D70F9E1-E305-4888-A522-52EAAD7394CE}"/>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BD46040F-E14E-4DBB-B73F-AA51B6295276}"/>
              </a:ext>
            </a:extLst>
          </p:cNvPr>
          <p:cNvSpPr>
            <a:spLocks noGrp="1"/>
          </p:cNvSpPr>
          <p:nvPr>
            <p:ph type="sldNum" sz="quarter" idx="12"/>
          </p:nvPr>
        </p:nvSpPr>
        <p:spPr/>
        <p:txBody>
          <a:bodyPr/>
          <a:lstStyle/>
          <a:p>
            <a:fld id="{1D1EA33C-BD62-4E0C-848E-4A2C8F7B8643}" type="slidenum">
              <a:rPr lang="en-US" smtClean="0"/>
              <a:t>23</a:t>
            </a:fld>
            <a:endParaRPr lang="en-US" dirty="0"/>
          </a:p>
        </p:txBody>
      </p:sp>
    </p:spTree>
    <p:extLst>
      <p:ext uri="{BB962C8B-B14F-4D97-AF65-F5344CB8AC3E}">
        <p14:creationId xmlns:p14="http://schemas.microsoft.com/office/powerpoint/2010/main" val="2450166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In Progress</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Procurement of comprehensive Information Security training for District employees</a:t>
            </a:r>
          </a:p>
          <a:p>
            <a:r>
              <a:rPr lang="en-US" dirty="0"/>
              <a:t>Update of all Administrative Regulations relevant to Information Security</a:t>
            </a:r>
          </a:p>
          <a:p>
            <a:r>
              <a:rPr lang="en-US" dirty="0"/>
              <a:t>Development and implementation of protocols to govern the request, approval and configuration of appropriate locations to store and process PII</a:t>
            </a:r>
          </a:p>
          <a:p>
            <a:r>
              <a:rPr lang="en-US" dirty="0"/>
              <a:t>Acquisition and implementation of appropriate technologies and/or services to detect PII in unauthorized locations</a:t>
            </a:r>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24</a:t>
            </a:fld>
            <a:endParaRPr lang="en-US" dirty="0"/>
          </a:p>
        </p:txBody>
      </p:sp>
    </p:spTree>
    <p:extLst>
      <p:ext uri="{BB962C8B-B14F-4D97-AF65-F5344CB8AC3E}">
        <p14:creationId xmlns:p14="http://schemas.microsoft.com/office/powerpoint/2010/main" val="164233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ACCD Logo">
            <a:extLst>
              <a:ext uri="{FF2B5EF4-FFF2-40B4-BE49-F238E27FC236}">
                <a16:creationId xmlns:a16="http://schemas.microsoft.com/office/drawing/2014/main" id="{914360F9-089A-4506-B4BD-82D3253715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9063" y="4218946"/>
            <a:ext cx="1358075" cy="1358075"/>
          </a:xfrm>
          <a:prstGeom prst="rect">
            <a:avLst/>
          </a:prstGeom>
        </p:spPr>
      </p:pic>
      <p:sp>
        <p:nvSpPr>
          <p:cNvPr id="3" name="Subtitle 2">
            <a:extLst>
              <a:ext uri="{FF2B5EF4-FFF2-40B4-BE49-F238E27FC236}">
                <a16:creationId xmlns:a16="http://schemas.microsoft.com/office/drawing/2014/main" id="{773FF622-ED78-4B5D-A919-2E244DF7390E}"/>
              </a:ext>
            </a:extLst>
          </p:cNvPr>
          <p:cNvSpPr>
            <a:spLocks noGrp="1"/>
          </p:cNvSpPr>
          <p:nvPr>
            <p:ph type="subTitle" idx="1"/>
          </p:nvPr>
        </p:nvSpPr>
        <p:spPr>
          <a:xfrm>
            <a:off x="1524000" y="2820040"/>
            <a:ext cx="9144000" cy="1489831"/>
          </a:xfrm>
        </p:spPr>
        <p:txBody>
          <a:bodyPr>
            <a:normAutofit/>
          </a:bodyPr>
          <a:lstStyle/>
          <a:p>
            <a:r>
              <a:rPr lang="en-US" sz="1800" dirty="0"/>
              <a:t>Information Security Awareness Tactical Training</a:t>
            </a:r>
          </a:p>
          <a:p>
            <a:r>
              <a:rPr lang="en-US" sz="1800" dirty="0"/>
              <a:t>Personally Identifiable Information (PII)</a:t>
            </a:r>
          </a:p>
        </p:txBody>
      </p:sp>
      <p:sp>
        <p:nvSpPr>
          <p:cNvPr id="2" name="Title 1">
            <a:extLst>
              <a:ext uri="{FF2B5EF4-FFF2-40B4-BE49-F238E27FC236}">
                <a16:creationId xmlns:a16="http://schemas.microsoft.com/office/drawing/2014/main" id="{6EEACBBD-5E9A-4E54-8CF2-5FA8DA47B268}"/>
              </a:ext>
            </a:extLst>
          </p:cNvPr>
          <p:cNvSpPr>
            <a:spLocks noGrp="1"/>
          </p:cNvSpPr>
          <p:nvPr>
            <p:ph type="ctrTitle"/>
          </p:nvPr>
        </p:nvSpPr>
        <p:spPr>
          <a:xfrm>
            <a:off x="1524000" y="376518"/>
            <a:ext cx="9144000" cy="2036269"/>
          </a:xfrm>
        </p:spPr>
        <p:txBody>
          <a:bodyPr>
            <a:normAutofit/>
          </a:bodyPr>
          <a:lstStyle/>
          <a:p>
            <a:r>
              <a:rPr lang="en-US" sz="2800" dirty="0">
                <a:solidFill>
                  <a:srgbClr val="0070C0"/>
                </a:solidFill>
              </a:rPr>
              <a:t>Questions?</a:t>
            </a:r>
            <a:br>
              <a:rPr lang="en-US" sz="6600" dirty="0">
                <a:solidFill>
                  <a:srgbClr val="0070C0"/>
                </a:solidFill>
              </a:rPr>
            </a:br>
            <a:endParaRPr lang="en-US" dirty="0"/>
          </a:p>
        </p:txBody>
      </p:sp>
    </p:spTree>
    <p:extLst>
      <p:ext uri="{BB962C8B-B14F-4D97-AF65-F5344CB8AC3E}">
        <p14:creationId xmlns:p14="http://schemas.microsoft.com/office/powerpoint/2010/main" val="355087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ACCD Logo">
            <a:extLst>
              <a:ext uri="{FF2B5EF4-FFF2-40B4-BE49-F238E27FC236}">
                <a16:creationId xmlns:a16="http://schemas.microsoft.com/office/drawing/2014/main" id="{914360F9-089A-4506-B4BD-82D3253715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9063" y="4218946"/>
            <a:ext cx="1358075" cy="1358075"/>
          </a:xfrm>
          <a:prstGeom prst="rect">
            <a:avLst/>
          </a:prstGeom>
        </p:spPr>
      </p:pic>
      <p:sp>
        <p:nvSpPr>
          <p:cNvPr id="3" name="Subtitle 2">
            <a:extLst>
              <a:ext uri="{FF2B5EF4-FFF2-40B4-BE49-F238E27FC236}">
                <a16:creationId xmlns:a16="http://schemas.microsoft.com/office/drawing/2014/main" id="{773FF622-ED78-4B5D-A919-2E244DF7390E}"/>
              </a:ext>
            </a:extLst>
          </p:cNvPr>
          <p:cNvSpPr>
            <a:spLocks noGrp="1"/>
          </p:cNvSpPr>
          <p:nvPr>
            <p:ph type="subTitle" idx="1"/>
          </p:nvPr>
        </p:nvSpPr>
        <p:spPr>
          <a:xfrm>
            <a:off x="1524000" y="2820040"/>
            <a:ext cx="9144000" cy="1489831"/>
          </a:xfrm>
        </p:spPr>
        <p:txBody>
          <a:bodyPr>
            <a:normAutofit/>
          </a:bodyPr>
          <a:lstStyle/>
          <a:p>
            <a:r>
              <a:rPr lang="en-US" sz="1800" dirty="0"/>
              <a:t>Patrick Luce, Chief Information Security Officer, LACCD</a:t>
            </a:r>
          </a:p>
          <a:p>
            <a:r>
              <a:rPr lang="en-US" sz="1800" dirty="0">
                <a:hlinkClick r:id="rId4"/>
              </a:rPr>
              <a:t>lucepw@laccd.edu</a:t>
            </a:r>
            <a:r>
              <a:rPr lang="en-US" sz="1800" dirty="0"/>
              <a:t> </a:t>
            </a:r>
          </a:p>
        </p:txBody>
      </p:sp>
      <p:sp>
        <p:nvSpPr>
          <p:cNvPr id="2" name="Title 1">
            <a:extLst>
              <a:ext uri="{FF2B5EF4-FFF2-40B4-BE49-F238E27FC236}">
                <a16:creationId xmlns:a16="http://schemas.microsoft.com/office/drawing/2014/main" id="{6EEACBBD-5E9A-4E54-8CF2-5FA8DA47B268}"/>
              </a:ext>
            </a:extLst>
          </p:cNvPr>
          <p:cNvSpPr>
            <a:spLocks noGrp="1"/>
          </p:cNvSpPr>
          <p:nvPr>
            <p:ph type="ctrTitle"/>
          </p:nvPr>
        </p:nvSpPr>
        <p:spPr>
          <a:xfrm>
            <a:off x="1524000" y="376518"/>
            <a:ext cx="9144000" cy="2036269"/>
          </a:xfrm>
        </p:spPr>
        <p:txBody>
          <a:bodyPr>
            <a:normAutofit/>
          </a:bodyPr>
          <a:lstStyle/>
          <a:p>
            <a:r>
              <a:rPr lang="en-US" sz="2800" dirty="0">
                <a:solidFill>
                  <a:srgbClr val="0070C0"/>
                </a:solidFill>
              </a:rPr>
              <a:t>Thank You</a:t>
            </a:r>
            <a:br>
              <a:rPr lang="en-US" sz="6600" dirty="0">
                <a:solidFill>
                  <a:srgbClr val="0070C0"/>
                </a:solidFill>
              </a:rPr>
            </a:br>
            <a:endParaRPr lang="en-US" dirty="0"/>
          </a:p>
        </p:txBody>
      </p:sp>
    </p:spTree>
    <p:extLst>
      <p:ext uri="{BB962C8B-B14F-4D97-AF65-F5344CB8AC3E}">
        <p14:creationId xmlns:p14="http://schemas.microsoft.com/office/powerpoint/2010/main" val="55242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600" dirty="0">
                <a:solidFill>
                  <a:srgbClr val="0070C0"/>
                </a:solidFill>
              </a:rPr>
              <a:t>Agenda</a:t>
            </a: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What is PII? </a:t>
            </a:r>
          </a:p>
          <a:p>
            <a:r>
              <a:rPr lang="en-US" dirty="0"/>
              <a:t>Why is protecting PII important?</a:t>
            </a:r>
          </a:p>
          <a:p>
            <a:r>
              <a:rPr lang="en-US" dirty="0"/>
              <a:t>What laws (relevant to LACCD) protect PII?</a:t>
            </a:r>
          </a:p>
          <a:p>
            <a:r>
              <a:rPr lang="en-US" dirty="0"/>
              <a:t>Who is responsible for protecting PII?</a:t>
            </a:r>
          </a:p>
          <a:p>
            <a:r>
              <a:rPr lang="en-US" dirty="0"/>
              <a:t>What can I do to better protect PII?</a:t>
            </a:r>
          </a:p>
          <a:p>
            <a:r>
              <a:rPr lang="en-US" dirty="0"/>
              <a:t>What do I do if something goes wrong?</a:t>
            </a:r>
          </a:p>
          <a:p>
            <a:r>
              <a:rPr lang="en-US" dirty="0"/>
              <a:t>What is the District doing in the future to enhance protection of PII?</a:t>
            </a:r>
          </a:p>
          <a:p>
            <a:r>
              <a:rPr lang="en-US" dirty="0"/>
              <a:t>Q/A</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3</a:t>
            </a:fld>
            <a:endParaRPr lang="en-US" dirty="0"/>
          </a:p>
        </p:txBody>
      </p:sp>
    </p:spTree>
    <p:extLst>
      <p:ext uri="{BB962C8B-B14F-4D97-AF65-F5344CB8AC3E}">
        <p14:creationId xmlns:p14="http://schemas.microsoft.com/office/powerpoint/2010/main" val="56208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What is Personally Identifiable Information (PII)?</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fontScale="92500" lnSpcReduction="20000"/>
          </a:bodyPr>
          <a:lstStyle/>
          <a:p>
            <a:pPr marL="0" indent="0">
              <a:buNone/>
            </a:pPr>
            <a:r>
              <a:rPr lang="en-US" dirty="0"/>
              <a:t>PII is a specific category of particularly sensitive data that can be used to specifically identify an individual. Examples include, but may not be limited to:</a:t>
            </a:r>
          </a:p>
          <a:p>
            <a:pPr lvl="1"/>
            <a:r>
              <a:rPr lang="en-US" dirty="0"/>
              <a:t>Social Security number (SSN)</a:t>
            </a:r>
          </a:p>
          <a:p>
            <a:pPr lvl="1"/>
            <a:r>
              <a:rPr lang="en-US" dirty="0"/>
              <a:t>Drivers license number </a:t>
            </a:r>
          </a:p>
          <a:p>
            <a:pPr lvl="1"/>
            <a:r>
              <a:rPr lang="en-US" dirty="0"/>
              <a:t>Financial account numbers, credit card numbers, or debit card numbers </a:t>
            </a:r>
          </a:p>
          <a:p>
            <a:pPr lvl="1"/>
            <a:r>
              <a:rPr lang="en-US" dirty="0"/>
              <a:t>Medical information (any information regarding an individual’s medical history, mental or physical condition, or medical treatment or diagnosis)</a:t>
            </a:r>
          </a:p>
          <a:p>
            <a:pPr lvl="1"/>
            <a:r>
              <a:rPr lang="en-US" dirty="0"/>
              <a:t>Health insurance information (an individual’s health insurance policy number or subscriber identification number, or information in an individual’s application and claims history, including any appeals records)</a:t>
            </a:r>
          </a:p>
          <a:p>
            <a:pPr lvl="1"/>
            <a:r>
              <a:rPr lang="en-US" dirty="0"/>
              <a:t>Education Records</a:t>
            </a:r>
          </a:p>
          <a:p>
            <a:pPr lvl="1"/>
            <a:r>
              <a:rPr lang="en-US" dirty="0"/>
              <a:t>License plate information from automated readers</a:t>
            </a:r>
          </a:p>
          <a:p>
            <a:pPr lvl="1"/>
            <a:r>
              <a:rPr lang="en-US" dirty="0"/>
              <a:t>Biometric Data</a:t>
            </a:r>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4</a:t>
            </a:fld>
            <a:endParaRPr lang="en-US" dirty="0"/>
          </a:p>
        </p:txBody>
      </p:sp>
    </p:spTree>
    <p:extLst>
      <p:ext uri="{BB962C8B-B14F-4D97-AF65-F5344CB8AC3E}">
        <p14:creationId xmlns:p14="http://schemas.microsoft.com/office/powerpoint/2010/main" val="1834343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3200" dirty="0"/>
              <a:t>Why is protecting PII important?</a:t>
            </a:r>
            <a:endParaRPr lang="en-US" sz="32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lnSpcReduction="10000"/>
          </a:bodyPr>
          <a:lstStyle/>
          <a:p>
            <a:r>
              <a:rPr lang="en-US" dirty="0"/>
              <a:t>Safeguard individuals from identity theft that may happen as a result of their PII being misused and/or used in a fraudulent way</a:t>
            </a:r>
          </a:p>
          <a:p>
            <a:r>
              <a:rPr lang="en-US" dirty="0"/>
              <a:t>Compliance with many laws and LACCD rules and regulations that are intended to protect the privacy of individuals</a:t>
            </a:r>
          </a:p>
          <a:p>
            <a:r>
              <a:rPr lang="en-US" dirty="0"/>
              <a:t>Preservation of LACCD financial resources </a:t>
            </a:r>
          </a:p>
          <a:p>
            <a:pPr lvl="1"/>
            <a:r>
              <a:rPr lang="en-US" dirty="0"/>
              <a:t>This includes both saving the District’s financial resources from misuse and responding to potential breaches</a:t>
            </a:r>
          </a:p>
          <a:p>
            <a:r>
              <a:rPr lang="en-US" dirty="0"/>
              <a:t>Protect LACCD’s reputation</a:t>
            </a:r>
          </a:p>
          <a:p>
            <a:pPr lvl="1"/>
            <a:r>
              <a:rPr lang="en-US" dirty="0"/>
              <a:t>Breaches of PII may require written notification to individuals, public notice and trigger  various reporting requirements. This can create reputational damage when breaches occur.</a:t>
            </a:r>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5</a:t>
            </a:fld>
            <a:endParaRPr lang="en-US" dirty="0"/>
          </a:p>
        </p:txBody>
      </p:sp>
    </p:spTree>
    <p:extLst>
      <p:ext uri="{BB962C8B-B14F-4D97-AF65-F5344CB8AC3E}">
        <p14:creationId xmlns:p14="http://schemas.microsoft.com/office/powerpoint/2010/main" val="398779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ACBBD-5E9A-4E54-8CF2-5FA8DA47B268}"/>
              </a:ext>
            </a:extLst>
          </p:cNvPr>
          <p:cNvSpPr>
            <a:spLocks noGrp="1"/>
          </p:cNvSpPr>
          <p:nvPr>
            <p:ph type="ctrTitle"/>
          </p:nvPr>
        </p:nvSpPr>
        <p:spPr/>
        <p:txBody>
          <a:bodyPr/>
          <a:lstStyle/>
          <a:p>
            <a:r>
              <a:rPr lang="en-US" dirty="0"/>
              <a:t> </a:t>
            </a:r>
          </a:p>
        </p:txBody>
      </p:sp>
      <p:sp>
        <p:nvSpPr>
          <p:cNvPr id="3" name="Subtitle 2">
            <a:extLst>
              <a:ext uri="{FF2B5EF4-FFF2-40B4-BE49-F238E27FC236}">
                <a16:creationId xmlns:a16="http://schemas.microsoft.com/office/drawing/2014/main" id="{773FF622-ED78-4B5D-A919-2E244DF7390E}"/>
              </a:ext>
            </a:extLst>
          </p:cNvPr>
          <p:cNvSpPr>
            <a:spLocks noGrp="1"/>
          </p:cNvSpPr>
          <p:nvPr>
            <p:ph type="subTitle" idx="1"/>
          </p:nvPr>
        </p:nvSpPr>
        <p:spPr>
          <a:xfrm>
            <a:off x="1524000" y="1365504"/>
            <a:ext cx="9144000" cy="2944368"/>
          </a:xfrm>
        </p:spPr>
        <p:txBody>
          <a:bodyPr>
            <a:normAutofit/>
          </a:bodyPr>
          <a:lstStyle/>
          <a:p>
            <a:endParaRPr lang="en-US" sz="2800" dirty="0">
              <a:solidFill>
                <a:srgbClr val="0070C0"/>
              </a:solidFill>
            </a:endParaRPr>
          </a:p>
          <a:p>
            <a:endParaRPr lang="en-US" sz="2800" dirty="0">
              <a:solidFill>
                <a:srgbClr val="0070C0"/>
              </a:solidFill>
            </a:endParaRPr>
          </a:p>
          <a:p>
            <a:endParaRPr lang="en-US" sz="2800" dirty="0">
              <a:solidFill>
                <a:srgbClr val="0070C0"/>
              </a:solidFill>
            </a:endParaRPr>
          </a:p>
          <a:p>
            <a:r>
              <a:rPr lang="en-US" sz="2800" dirty="0">
                <a:solidFill>
                  <a:srgbClr val="0070C0"/>
                </a:solidFill>
              </a:rPr>
              <a:t>What laws (relevant to LACCD) protect PII?</a:t>
            </a:r>
          </a:p>
          <a:p>
            <a:endParaRPr lang="en-US" dirty="0"/>
          </a:p>
        </p:txBody>
      </p:sp>
    </p:spTree>
    <p:extLst>
      <p:ext uri="{BB962C8B-B14F-4D97-AF65-F5344CB8AC3E}">
        <p14:creationId xmlns:p14="http://schemas.microsoft.com/office/powerpoint/2010/main" val="3948517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Family Education Rights and Privacy Act 1974 (FERPA)</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Federal law that protects the privacy of student records</a:t>
            </a:r>
          </a:p>
          <a:p>
            <a:r>
              <a:rPr lang="en-US" dirty="0"/>
              <a:t>Defines who may have access to inspect a student’s record and to whom disclosure can be made to without prior consent of the student or student parent/legal guardian (if child is under 18 years of age).</a:t>
            </a:r>
          </a:p>
          <a:p>
            <a:r>
              <a:rPr lang="en-US" dirty="0"/>
              <a:t>Identifies “directory information” which may be disclosed without consent but requires student to identify annually directory information that may be disclosed.</a:t>
            </a:r>
          </a:p>
          <a:p>
            <a:r>
              <a:rPr lang="en-US" dirty="0"/>
              <a:t>Examples of FERPA protected information:</a:t>
            </a:r>
          </a:p>
          <a:p>
            <a:pPr lvl="1"/>
            <a:r>
              <a:rPr lang="en-US" dirty="0"/>
              <a:t>Grades, transcripts, class schedules, etc.</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7</a:t>
            </a:fld>
            <a:endParaRPr lang="en-US" dirty="0"/>
          </a:p>
        </p:txBody>
      </p:sp>
    </p:spTree>
    <p:extLst>
      <p:ext uri="{BB962C8B-B14F-4D97-AF65-F5344CB8AC3E}">
        <p14:creationId xmlns:p14="http://schemas.microsoft.com/office/powerpoint/2010/main" val="401035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Health Insurance Portability and Accountability Act of 1996 (HIPAA) </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a:bodyPr>
          <a:lstStyle/>
          <a:p>
            <a:r>
              <a:rPr lang="en-US" dirty="0"/>
              <a:t>Requires organizations to protect the confidentiality of Protected Health Information (PHI). This may include:</a:t>
            </a:r>
          </a:p>
          <a:p>
            <a:pPr lvl="1"/>
            <a:r>
              <a:rPr lang="en-US" dirty="0"/>
              <a:t>Past, present, or future physical or mental health conditions</a:t>
            </a:r>
          </a:p>
          <a:p>
            <a:pPr lvl="1"/>
            <a:r>
              <a:rPr lang="en-US" dirty="0"/>
              <a:t>Provision of health care services</a:t>
            </a:r>
          </a:p>
          <a:p>
            <a:pPr lvl="1"/>
            <a:r>
              <a:rPr lang="en-US" dirty="0"/>
              <a:t>Past, present and future payments for health care that identifies an individual (including policy numbers)</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8</a:t>
            </a:fld>
            <a:endParaRPr lang="en-US" dirty="0"/>
          </a:p>
        </p:txBody>
      </p:sp>
    </p:spTree>
    <p:extLst>
      <p:ext uri="{BB962C8B-B14F-4D97-AF65-F5344CB8AC3E}">
        <p14:creationId xmlns:p14="http://schemas.microsoft.com/office/powerpoint/2010/main" val="163773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2E32-390F-47FF-A7AC-E8DDF67E6DB5}"/>
              </a:ext>
            </a:extLst>
          </p:cNvPr>
          <p:cNvSpPr>
            <a:spLocks noGrp="1"/>
          </p:cNvSpPr>
          <p:nvPr>
            <p:ph type="title"/>
          </p:nvPr>
        </p:nvSpPr>
        <p:spPr/>
        <p:txBody>
          <a:bodyPr>
            <a:normAutofit/>
          </a:bodyPr>
          <a:lstStyle/>
          <a:p>
            <a:r>
              <a:rPr lang="en-US" sz="2800" dirty="0"/>
              <a:t>Gramm-Leach-Bliley Act of 1999 (GLBA)</a:t>
            </a:r>
            <a:endParaRPr lang="en-US" sz="2800" dirty="0">
              <a:solidFill>
                <a:srgbClr val="0070C0"/>
              </a:solidFill>
            </a:endParaRPr>
          </a:p>
        </p:txBody>
      </p:sp>
      <p:sp>
        <p:nvSpPr>
          <p:cNvPr id="3" name="Content Placeholder 2">
            <a:extLst>
              <a:ext uri="{FF2B5EF4-FFF2-40B4-BE49-F238E27FC236}">
                <a16:creationId xmlns:a16="http://schemas.microsoft.com/office/drawing/2014/main" id="{0BE53F4E-B9E0-49E4-A3C4-6C191E253ABE}"/>
              </a:ext>
            </a:extLst>
          </p:cNvPr>
          <p:cNvSpPr>
            <a:spLocks noGrp="1"/>
          </p:cNvSpPr>
          <p:nvPr>
            <p:ph idx="1"/>
          </p:nvPr>
        </p:nvSpPr>
        <p:spPr>
          <a:xfrm>
            <a:off x="838200" y="1690688"/>
            <a:ext cx="10515600" cy="4486275"/>
          </a:xfrm>
        </p:spPr>
        <p:txBody>
          <a:bodyPr>
            <a:normAutofit lnSpcReduction="10000"/>
          </a:bodyPr>
          <a:lstStyle/>
          <a:p>
            <a:r>
              <a:rPr lang="en-US" dirty="0"/>
              <a:t>Requires institutions of higher education to protect student financial information</a:t>
            </a:r>
          </a:p>
          <a:p>
            <a:r>
              <a:rPr lang="en-US" dirty="0"/>
              <a:t>Relevant in financial aid processing where student records such as name, address, bank and credit card account information, SSN, loan information.  Covers student financial records beyond FERPA.</a:t>
            </a:r>
          </a:p>
          <a:p>
            <a:r>
              <a:rPr lang="en-US" dirty="0"/>
              <a:t>Examples of financial information</a:t>
            </a:r>
          </a:p>
          <a:p>
            <a:pPr lvl="1"/>
            <a:r>
              <a:rPr lang="en-US" dirty="0"/>
              <a:t>Student loan applications</a:t>
            </a:r>
          </a:p>
          <a:p>
            <a:pPr lvl="1"/>
            <a:r>
              <a:rPr lang="en-US" dirty="0"/>
              <a:t>Information on delinquent loans or loans identified for collection</a:t>
            </a:r>
          </a:p>
          <a:p>
            <a:pPr lvl="1"/>
            <a:r>
              <a:rPr lang="en-US" dirty="0"/>
              <a:t>Disbursement data</a:t>
            </a:r>
          </a:p>
          <a:p>
            <a:pPr lvl="1"/>
            <a:endParaRPr lang="en-US" dirty="0"/>
          </a:p>
          <a:p>
            <a:pPr marL="457200" lvl="1" indent="0">
              <a:buNone/>
            </a:pPr>
            <a:r>
              <a:rPr lang="en-US" dirty="0"/>
              <a:t> </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15548D3-7C14-0B4F-8613-FD207E3A4859}"/>
              </a:ext>
            </a:extLst>
          </p:cNvPr>
          <p:cNvSpPr>
            <a:spLocks noGrp="1"/>
          </p:cNvSpPr>
          <p:nvPr>
            <p:ph type="sldNum" sz="quarter" idx="12"/>
          </p:nvPr>
        </p:nvSpPr>
        <p:spPr/>
        <p:txBody>
          <a:bodyPr/>
          <a:lstStyle/>
          <a:p>
            <a:fld id="{1D1EA33C-BD62-4E0C-848E-4A2C8F7B8643}" type="slidenum">
              <a:rPr lang="en-US" smtClean="0"/>
              <a:t>9</a:t>
            </a:fld>
            <a:endParaRPr lang="en-US" dirty="0"/>
          </a:p>
        </p:txBody>
      </p:sp>
    </p:spTree>
    <p:extLst>
      <p:ext uri="{BB962C8B-B14F-4D97-AF65-F5344CB8AC3E}">
        <p14:creationId xmlns:p14="http://schemas.microsoft.com/office/powerpoint/2010/main" val="392555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175F8B959B9A4F9060EDC548E07045" ma:contentTypeVersion="2" ma:contentTypeDescription="Create a new document." ma:contentTypeScope="" ma:versionID="56451b02a89855e55576c31ba17874c3">
  <xsd:schema xmlns:xsd="http://www.w3.org/2001/XMLSchema" xmlns:xs="http://www.w3.org/2001/XMLSchema" xmlns:p="http://schemas.microsoft.com/office/2006/metadata/properties" xmlns:ns1="http://schemas.microsoft.com/sharepoint/v3" targetNamespace="http://schemas.microsoft.com/office/2006/metadata/properties" ma:root="true" ma:fieldsID="919fec57f138756762a32d1390b80fb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EC738D0-0D95-4407-A656-87702C933B4D}"/>
</file>

<file path=customXml/itemProps2.xml><?xml version="1.0" encoding="utf-8"?>
<ds:datastoreItem xmlns:ds="http://schemas.openxmlformats.org/officeDocument/2006/customXml" ds:itemID="{586BAA4A-404B-4A05-A717-5A4A393B1735}"/>
</file>

<file path=customXml/itemProps3.xml><?xml version="1.0" encoding="utf-8"?>
<ds:datastoreItem xmlns:ds="http://schemas.openxmlformats.org/officeDocument/2006/customXml" ds:itemID="{AE015299-CF11-4329-A683-55B59E040985}"/>
</file>

<file path=docProps/app.xml><?xml version="1.0" encoding="utf-8"?>
<Properties xmlns="http://schemas.openxmlformats.org/officeDocument/2006/extended-properties" xmlns:vt="http://schemas.openxmlformats.org/officeDocument/2006/docPropsVTypes">
  <Template>Office Theme</Template>
  <TotalTime>0</TotalTime>
  <Words>1840</Words>
  <Application>Microsoft Office PowerPoint</Application>
  <PresentationFormat>Widescreen</PresentationFormat>
  <Paragraphs>212</Paragraphs>
  <Slides>26</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Los Angeles Community College District  Information Security Awareness Tactical Training Personally Identifiable Information (PII)</vt:lpstr>
      <vt:lpstr>Training Goal</vt:lpstr>
      <vt:lpstr>Agenda</vt:lpstr>
      <vt:lpstr>What is Personally Identifiable Information (PII)?</vt:lpstr>
      <vt:lpstr>Why is protecting PII important?</vt:lpstr>
      <vt:lpstr> </vt:lpstr>
      <vt:lpstr>Family Education Rights and Privacy Act 1974 (FERPA)</vt:lpstr>
      <vt:lpstr>Health Insurance Portability and Accountability Act of 1996 (HIPAA) </vt:lpstr>
      <vt:lpstr>Gramm-Leach-Bliley Act of 1999 (GLBA)</vt:lpstr>
      <vt:lpstr>California Civil Code Section 1798.80-1798.84 </vt:lpstr>
      <vt:lpstr>California Civil Code Section 1798.80-1798.84 (Continued)</vt:lpstr>
      <vt:lpstr>California Civil Code Section 1798.80-1798.84: Key Points</vt:lpstr>
      <vt:lpstr>A note on encryption…</vt:lpstr>
      <vt:lpstr>Who is responsible for protecting PII? </vt:lpstr>
      <vt:lpstr>LACCD Administrative Regulation B-27 Append</vt:lpstr>
      <vt:lpstr>What can I do to better protect PII?  </vt:lpstr>
      <vt:lpstr>Focus first on the most sensitive data elements:</vt:lpstr>
      <vt:lpstr>Assure the PII is essential to District business</vt:lpstr>
      <vt:lpstr>If you find a copy of PII that you believe is essential, VERIFY. </vt:lpstr>
      <vt:lpstr>If you find a copy of PII that is no longer essential, delete it securely as soon as it is no longer needed.</vt:lpstr>
      <vt:lpstr>What do I do if something goes wrong? </vt:lpstr>
      <vt:lpstr>If you suspect that PII in your care has been lost, compromised, or negatively impacted in any way…</vt:lpstr>
      <vt:lpstr>What is the District doing in the future to better protect PII? </vt:lpstr>
      <vt:lpstr>In Progress</vt:lpstr>
      <vt:lpstr>Questions?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Presentation: Personally Identifiable Information</dc:title>
  <dc:creator/>
  <cp:lastModifiedBy/>
  <cp:revision>1</cp:revision>
  <dcterms:created xsi:type="dcterms:W3CDTF">2021-02-03T22:07:11Z</dcterms:created>
  <dcterms:modified xsi:type="dcterms:W3CDTF">2021-02-03T22:37:59Z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0x0101000F175F8B959B9A4F9060EDC548E07045</vt:lpwstr>
  </property>
  <property fmtid="{D5CDD505-2E9C-101B-9397-08002B2CF9AE}" pid="3" name="PublishingContact">
    <vt:lpwstr/>
  </property>
  <property fmtid="{D5CDD505-2E9C-101B-9397-08002B2CF9AE}" pid="4" name="PublishingPageContent">
    <vt:lpwstr/>
  </property>
  <property fmtid="{D5CDD505-2E9C-101B-9397-08002B2CF9AE}" pid="5" name="Order">
    <vt:r8>300</vt:r8>
  </property>
  <property fmtid="{D5CDD505-2E9C-101B-9397-08002B2CF9AE}" pid="6" name="PublishingRollupImage">
    <vt:lpwstr/>
  </property>
  <property fmtid="{D5CDD505-2E9C-101B-9397-08002B2CF9AE}" pid="7" name="PublishingContactEmail">
    <vt:lpwstr/>
  </property>
  <property fmtid="{D5CDD505-2E9C-101B-9397-08002B2CF9AE}" pid="8" name="xd_Signature">
    <vt:bool>false</vt:bool>
  </property>
  <property fmtid="{D5CDD505-2E9C-101B-9397-08002B2CF9AE}" pid="9" name="PublishingPageImage">
    <vt:lpwstr/>
  </property>
  <property fmtid="{D5CDD505-2E9C-101B-9397-08002B2CF9AE}" pid="10" name="SummaryLinks">
    <vt:lpwstr/>
  </property>
  <property fmtid="{D5CDD505-2E9C-101B-9397-08002B2CF9AE}" pid="11" name="xd_ProgID">
    <vt:lpwstr/>
  </property>
  <property fmtid="{D5CDD505-2E9C-101B-9397-08002B2CF9AE}" pid="12" name="PublishingContactPicture">
    <vt:lpwstr/>
  </property>
  <property fmtid="{D5CDD505-2E9C-101B-9397-08002B2CF9AE}" pid="13" name="PublishingVariationGroupID">
    <vt:lpwstr/>
  </property>
  <property fmtid="{D5CDD505-2E9C-101B-9397-08002B2CF9AE}" pid="14" name="SummaryLinks2">
    <vt:lpwstr/>
  </property>
  <property fmtid="{D5CDD505-2E9C-101B-9397-08002B2CF9AE}" pid="15" name="PublishingVariationRelationshipLinkFieldID">
    <vt:lpwstr/>
  </property>
  <property fmtid="{D5CDD505-2E9C-101B-9397-08002B2CF9AE}" pid="16" name="PublishingContactName">
    <vt:lpwstr/>
  </property>
  <property fmtid="{D5CDD505-2E9C-101B-9397-08002B2CF9AE}" pid="17" name="_SourceUrl">
    <vt:lpwstr/>
  </property>
  <property fmtid="{D5CDD505-2E9C-101B-9397-08002B2CF9AE}" pid="18" name="_SharedFileIndex">
    <vt:lpwstr/>
  </property>
  <property fmtid="{D5CDD505-2E9C-101B-9397-08002B2CF9AE}" pid="19" name="Comments">
    <vt:lpwstr/>
  </property>
  <property fmtid="{D5CDD505-2E9C-101B-9397-08002B2CF9AE}" pid="20" name="PublishingPageLayout">
    <vt:lpwstr/>
  </property>
  <property fmtid="{D5CDD505-2E9C-101B-9397-08002B2CF9AE}" pid="21" name="TemplateUrl">
    <vt:lpwstr/>
  </property>
  <property fmtid="{D5CDD505-2E9C-101B-9397-08002B2CF9AE}" pid="22" name="Audience">
    <vt:lpwstr/>
  </property>
</Properties>
</file>